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9" r:id="rId1"/>
  </p:sldMasterIdLst>
  <p:notesMasterIdLst>
    <p:notesMasterId r:id="rId49"/>
  </p:notesMasterIdLst>
  <p:handoutMasterIdLst>
    <p:handoutMasterId r:id="rId50"/>
  </p:handoutMasterIdLst>
  <p:sldIdLst>
    <p:sldId id="602" r:id="rId2"/>
    <p:sldId id="603" r:id="rId3"/>
    <p:sldId id="477" r:id="rId4"/>
    <p:sldId id="581" r:id="rId5"/>
    <p:sldId id="604" r:id="rId6"/>
    <p:sldId id="588" r:id="rId7"/>
    <p:sldId id="605" r:id="rId8"/>
    <p:sldId id="607" r:id="rId9"/>
    <p:sldId id="535" r:id="rId10"/>
    <p:sldId id="606" r:id="rId11"/>
    <p:sldId id="608" r:id="rId12"/>
    <p:sldId id="563" r:id="rId13"/>
    <p:sldId id="609" r:id="rId14"/>
    <p:sldId id="534" r:id="rId15"/>
    <p:sldId id="561" r:id="rId16"/>
    <p:sldId id="564" r:id="rId17"/>
    <p:sldId id="559" r:id="rId18"/>
    <p:sldId id="539" r:id="rId19"/>
    <p:sldId id="575" r:id="rId20"/>
    <p:sldId id="576" r:id="rId21"/>
    <p:sldId id="483" r:id="rId22"/>
    <p:sldId id="566" r:id="rId23"/>
    <p:sldId id="485" r:id="rId24"/>
    <p:sldId id="487" r:id="rId25"/>
    <p:sldId id="488" r:id="rId26"/>
    <p:sldId id="489" r:id="rId27"/>
    <p:sldId id="490" r:id="rId28"/>
    <p:sldId id="567" r:id="rId29"/>
    <p:sldId id="491" r:id="rId30"/>
    <p:sldId id="493" r:id="rId31"/>
    <p:sldId id="494" r:id="rId32"/>
    <p:sldId id="568" r:id="rId33"/>
    <p:sldId id="591" r:id="rId34"/>
    <p:sldId id="497" r:id="rId35"/>
    <p:sldId id="498" r:id="rId36"/>
    <p:sldId id="502" r:id="rId37"/>
    <p:sldId id="504" r:id="rId38"/>
    <p:sldId id="507" r:id="rId39"/>
    <p:sldId id="598" r:id="rId40"/>
    <p:sldId id="513" r:id="rId41"/>
    <p:sldId id="573" r:id="rId42"/>
    <p:sldId id="514" r:id="rId43"/>
    <p:sldId id="610" r:id="rId44"/>
    <p:sldId id="584" r:id="rId45"/>
    <p:sldId id="585" r:id="rId46"/>
    <p:sldId id="586" r:id="rId47"/>
    <p:sldId id="587" r:id="rId48"/>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49" autoAdjust="0"/>
    <p:restoredTop sz="63382" autoAdjust="0"/>
  </p:normalViewPr>
  <p:slideViewPr>
    <p:cSldViewPr>
      <p:cViewPr varScale="1">
        <p:scale>
          <a:sx n="62" d="100"/>
          <a:sy n="62" d="100"/>
        </p:scale>
        <p:origin x="1224" y="4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ata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A74409-7A83-4B8B-9081-D60862B5D3FA}" type="doc">
      <dgm:prSet loTypeId="urn:microsoft.com/office/officeart/2005/8/layout/vList5" loCatId="list" qsTypeId="urn:microsoft.com/office/officeart/2005/8/quickstyle/simple2" qsCatId="simple" csTypeId="urn:microsoft.com/office/officeart/2005/8/colors/accent1_2" csCatId="accent1"/>
      <dgm:spPr/>
      <dgm:t>
        <a:bodyPr/>
        <a:lstStyle/>
        <a:p>
          <a:endParaRPr lang="en-US"/>
        </a:p>
      </dgm:t>
    </dgm:pt>
    <dgm:pt modelId="{A66D55C4-4A71-4D3E-A0FC-079D3F86C43C}">
      <dgm:prSet/>
      <dgm:spPr/>
      <dgm:t>
        <a:bodyPr/>
        <a:lstStyle/>
        <a:p>
          <a:r>
            <a:rPr lang="en-US"/>
            <a:t>IR-based approaches</a:t>
          </a:r>
        </a:p>
      </dgm:t>
    </dgm:pt>
    <dgm:pt modelId="{B8309235-4590-4E8B-8C83-08094CAC1F95}" type="parTrans" cxnId="{AA20BC17-416A-48C8-BAAC-2B2C518F1427}">
      <dgm:prSet/>
      <dgm:spPr/>
      <dgm:t>
        <a:bodyPr/>
        <a:lstStyle/>
        <a:p>
          <a:endParaRPr lang="en-US"/>
        </a:p>
      </dgm:t>
    </dgm:pt>
    <dgm:pt modelId="{662F129D-9CA4-4AFE-87AA-A47625864423}" type="sibTrans" cxnId="{AA20BC17-416A-48C8-BAAC-2B2C518F1427}">
      <dgm:prSet/>
      <dgm:spPr/>
      <dgm:t>
        <a:bodyPr/>
        <a:lstStyle/>
        <a:p>
          <a:endParaRPr lang="en-US"/>
        </a:p>
      </dgm:t>
    </dgm:pt>
    <dgm:pt modelId="{BDE78A29-ABF1-45CF-A147-E425F3B3975B}">
      <dgm:prSet/>
      <dgm:spPr/>
      <dgm:t>
        <a:bodyPr/>
        <a:lstStyle/>
        <a:p>
          <a:r>
            <a:rPr lang="en-US"/>
            <a:t>TREC;  IBM Watson; Google</a:t>
          </a:r>
        </a:p>
      </dgm:t>
    </dgm:pt>
    <dgm:pt modelId="{AA49E6EB-B616-4B78-B281-38943489B1F1}" type="parTrans" cxnId="{25A44205-AF1E-4A1B-80F7-AB63FACB4F7D}">
      <dgm:prSet/>
      <dgm:spPr/>
      <dgm:t>
        <a:bodyPr/>
        <a:lstStyle/>
        <a:p>
          <a:endParaRPr lang="en-US"/>
        </a:p>
      </dgm:t>
    </dgm:pt>
    <dgm:pt modelId="{191B149E-E7E0-4B18-AC7F-5BDA753C4DB9}" type="sibTrans" cxnId="{25A44205-AF1E-4A1B-80F7-AB63FACB4F7D}">
      <dgm:prSet/>
      <dgm:spPr/>
      <dgm:t>
        <a:bodyPr/>
        <a:lstStyle/>
        <a:p>
          <a:endParaRPr lang="en-US"/>
        </a:p>
      </dgm:t>
    </dgm:pt>
    <dgm:pt modelId="{79033585-87E2-403E-AED9-A1DAE37F3400}">
      <dgm:prSet/>
      <dgm:spPr/>
      <dgm:t>
        <a:bodyPr/>
        <a:lstStyle/>
        <a:p>
          <a:r>
            <a:rPr lang="en-US"/>
            <a:t>Knowledge-based and Hybrid approaches</a:t>
          </a:r>
        </a:p>
      </dgm:t>
    </dgm:pt>
    <dgm:pt modelId="{8A1903E7-30E6-448B-9678-4FEDFB7576ED}" type="parTrans" cxnId="{254C872C-6383-420B-91F1-74797F227581}">
      <dgm:prSet/>
      <dgm:spPr/>
      <dgm:t>
        <a:bodyPr/>
        <a:lstStyle/>
        <a:p>
          <a:endParaRPr lang="en-US"/>
        </a:p>
      </dgm:t>
    </dgm:pt>
    <dgm:pt modelId="{56100A29-38FB-43C3-B2EC-4D9DD1B4CEB0}" type="sibTrans" cxnId="{254C872C-6383-420B-91F1-74797F227581}">
      <dgm:prSet/>
      <dgm:spPr/>
      <dgm:t>
        <a:bodyPr/>
        <a:lstStyle/>
        <a:p>
          <a:endParaRPr lang="en-US"/>
        </a:p>
      </dgm:t>
    </dgm:pt>
    <dgm:pt modelId="{8FBD8BF1-A219-4706-8B92-E9D50D6A140A}">
      <dgm:prSet/>
      <dgm:spPr/>
      <dgm:t>
        <a:bodyPr/>
        <a:lstStyle/>
        <a:p>
          <a:r>
            <a:rPr lang="en-US"/>
            <a:t>IBM Watson; Apple Siri; Wolfram Alpha; True Knowledge Evi </a:t>
          </a:r>
        </a:p>
      </dgm:t>
    </dgm:pt>
    <dgm:pt modelId="{1007F143-B15E-493E-AD0E-7E7575FC337A}" type="parTrans" cxnId="{2F7C2126-2A3A-41C3-B86E-1D339C1F0F26}">
      <dgm:prSet/>
      <dgm:spPr/>
      <dgm:t>
        <a:bodyPr/>
        <a:lstStyle/>
        <a:p>
          <a:endParaRPr lang="en-US"/>
        </a:p>
      </dgm:t>
    </dgm:pt>
    <dgm:pt modelId="{744CA3F2-C39C-44FE-B349-32D0C3713D49}" type="sibTrans" cxnId="{2F7C2126-2A3A-41C3-B86E-1D339C1F0F26}">
      <dgm:prSet/>
      <dgm:spPr/>
      <dgm:t>
        <a:bodyPr/>
        <a:lstStyle/>
        <a:p>
          <a:endParaRPr lang="en-US"/>
        </a:p>
      </dgm:t>
    </dgm:pt>
    <dgm:pt modelId="{E8496355-0C0E-4330-BDD7-8E8ED49994EB}" type="pres">
      <dgm:prSet presAssocID="{81A74409-7A83-4B8B-9081-D60862B5D3FA}" presName="Name0" presStyleCnt="0">
        <dgm:presLayoutVars>
          <dgm:dir/>
          <dgm:animLvl val="lvl"/>
          <dgm:resizeHandles val="exact"/>
        </dgm:presLayoutVars>
      </dgm:prSet>
      <dgm:spPr/>
    </dgm:pt>
    <dgm:pt modelId="{9B4A5D0A-2551-4EC4-BF23-690EE77825D5}" type="pres">
      <dgm:prSet presAssocID="{A66D55C4-4A71-4D3E-A0FC-079D3F86C43C}" presName="linNode" presStyleCnt="0"/>
      <dgm:spPr/>
    </dgm:pt>
    <dgm:pt modelId="{F1082451-4B21-4716-A724-8451492F6F6D}" type="pres">
      <dgm:prSet presAssocID="{A66D55C4-4A71-4D3E-A0FC-079D3F86C43C}" presName="parentText" presStyleLbl="node1" presStyleIdx="0" presStyleCnt="2">
        <dgm:presLayoutVars>
          <dgm:chMax val="1"/>
          <dgm:bulletEnabled val="1"/>
        </dgm:presLayoutVars>
      </dgm:prSet>
      <dgm:spPr/>
    </dgm:pt>
    <dgm:pt modelId="{994526FE-34A9-48F4-A2E2-EE73906DA2CE}" type="pres">
      <dgm:prSet presAssocID="{A66D55C4-4A71-4D3E-A0FC-079D3F86C43C}" presName="descendantText" presStyleLbl="alignAccFollowNode1" presStyleIdx="0" presStyleCnt="2" custLinFactNeighborX="1852" custLinFactNeighborY="7571">
        <dgm:presLayoutVars>
          <dgm:bulletEnabled val="1"/>
        </dgm:presLayoutVars>
      </dgm:prSet>
      <dgm:spPr/>
    </dgm:pt>
    <dgm:pt modelId="{CDF002EB-EC1B-431B-B8D7-4FB106AA1F06}" type="pres">
      <dgm:prSet presAssocID="{662F129D-9CA4-4AFE-87AA-A47625864423}" presName="sp" presStyleCnt="0"/>
      <dgm:spPr/>
    </dgm:pt>
    <dgm:pt modelId="{AAB3F257-DC64-4FDB-BD19-DBB6054B2C51}" type="pres">
      <dgm:prSet presAssocID="{79033585-87E2-403E-AED9-A1DAE37F3400}" presName="linNode" presStyleCnt="0"/>
      <dgm:spPr/>
    </dgm:pt>
    <dgm:pt modelId="{DEF11BA2-0FD7-4DAA-BBC9-E9AA31E31035}" type="pres">
      <dgm:prSet presAssocID="{79033585-87E2-403E-AED9-A1DAE37F3400}" presName="parentText" presStyleLbl="node1" presStyleIdx="1" presStyleCnt="2">
        <dgm:presLayoutVars>
          <dgm:chMax val="1"/>
          <dgm:bulletEnabled val="1"/>
        </dgm:presLayoutVars>
      </dgm:prSet>
      <dgm:spPr/>
    </dgm:pt>
    <dgm:pt modelId="{97436023-E549-401F-84E2-C24C0C0FF818}" type="pres">
      <dgm:prSet presAssocID="{79033585-87E2-403E-AED9-A1DAE37F3400}" presName="descendantText" presStyleLbl="alignAccFollowNode1" presStyleIdx="1" presStyleCnt="2">
        <dgm:presLayoutVars>
          <dgm:bulletEnabled val="1"/>
        </dgm:presLayoutVars>
      </dgm:prSet>
      <dgm:spPr/>
    </dgm:pt>
  </dgm:ptLst>
  <dgm:cxnLst>
    <dgm:cxn modelId="{25A44205-AF1E-4A1B-80F7-AB63FACB4F7D}" srcId="{A66D55C4-4A71-4D3E-A0FC-079D3F86C43C}" destId="{BDE78A29-ABF1-45CF-A147-E425F3B3975B}" srcOrd="0" destOrd="0" parTransId="{AA49E6EB-B616-4B78-B281-38943489B1F1}" sibTransId="{191B149E-E7E0-4B18-AC7F-5BDA753C4DB9}"/>
    <dgm:cxn modelId="{3D0D7808-BDC8-49B1-A94F-352B53985A87}" type="presOf" srcId="{79033585-87E2-403E-AED9-A1DAE37F3400}" destId="{DEF11BA2-0FD7-4DAA-BBC9-E9AA31E31035}" srcOrd="0" destOrd="0" presId="urn:microsoft.com/office/officeart/2005/8/layout/vList5"/>
    <dgm:cxn modelId="{AA20BC17-416A-48C8-BAAC-2B2C518F1427}" srcId="{81A74409-7A83-4B8B-9081-D60862B5D3FA}" destId="{A66D55C4-4A71-4D3E-A0FC-079D3F86C43C}" srcOrd="0" destOrd="0" parTransId="{B8309235-4590-4E8B-8C83-08094CAC1F95}" sibTransId="{662F129D-9CA4-4AFE-87AA-A47625864423}"/>
    <dgm:cxn modelId="{2F7C2126-2A3A-41C3-B86E-1D339C1F0F26}" srcId="{79033585-87E2-403E-AED9-A1DAE37F3400}" destId="{8FBD8BF1-A219-4706-8B92-E9D50D6A140A}" srcOrd="0" destOrd="0" parTransId="{1007F143-B15E-493E-AD0E-7E7575FC337A}" sibTransId="{744CA3F2-C39C-44FE-B349-32D0C3713D49}"/>
    <dgm:cxn modelId="{A5BD842B-C4C9-4740-942D-017396A2B691}" type="presOf" srcId="{81A74409-7A83-4B8B-9081-D60862B5D3FA}" destId="{E8496355-0C0E-4330-BDD7-8E8ED49994EB}" srcOrd="0" destOrd="0" presId="urn:microsoft.com/office/officeart/2005/8/layout/vList5"/>
    <dgm:cxn modelId="{254C872C-6383-420B-91F1-74797F227581}" srcId="{81A74409-7A83-4B8B-9081-D60862B5D3FA}" destId="{79033585-87E2-403E-AED9-A1DAE37F3400}" srcOrd="1" destOrd="0" parTransId="{8A1903E7-30E6-448B-9678-4FEDFB7576ED}" sibTransId="{56100A29-38FB-43C3-B2EC-4D9DD1B4CEB0}"/>
    <dgm:cxn modelId="{1565DA5C-7766-4794-B987-4055683E5012}" type="presOf" srcId="{BDE78A29-ABF1-45CF-A147-E425F3B3975B}" destId="{994526FE-34A9-48F4-A2E2-EE73906DA2CE}" srcOrd="0" destOrd="0" presId="urn:microsoft.com/office/officeart/2005/8/layout/vList5"/>
    <dgm:cxn modelId="{83A21369-4773-4550-8E43-86035EA70AE2}" type="presOf" srcId="{8FBD8BF1-A219-4706-8B92-E9D50D6A140A}" destId="{97436023-E549-401F-84E2-C24C0C0FF818}" srcOrd="0" destOrd="0" presId="urn:microsoft.com/office/officeart/2005/8/layout/vList5"/>
    <dgm:cxn modelId="{116F43CA-C3C6-4AC8-80F1-DD157005EE7E}" type="presOf" srcId="{A66D55C4-4A71-4D3E-A0FC-079D3F86C43C}" destId="{F1082451-4B21-4716-A724-8451492F6F6D}" srcOrd="0" destOrd="0" presId="urn:microsoft.com/office/officeart/2005/8/layout/vList5"/>
    <dgm:cxn modelId="{DE0DC871-69FF-4927-BE0B-1C628FB6E325}" type="presParOf" srcId="{E8496355-0C0E-4330-BDD7-8E8ED49994EB}" destId="{9B4A5D0A-2551-4EC4-BF23-690EE77825D5}" srcOrd="0" destOrd="0" presId="urn:microsoft.com/office/officeart/2005/8/layout/vList5"/>
    <dgm:cxn modelId="{FAE54FDF-9A54-4A73-8B86-1DAF4600ED5B}" type="presParOf" srcId="{9B4A5D0A-2551-4EC4-BF23-690EE77825D5}" destId="{F1082451-4B21-4716-A724-8451492F6F6D}" srcOrd="0" destOrd="0" presId="urn:microsoft.com/office/officeart/2005/8/layout/vList5"/>
    <dgm:cxn modelId="{165ED0F5-84AA-479D-A79A-405FC30D83C0}" type="presParOf" srcId="{9B4A5D0A-2551-4EC4-BF23-690EE77825D5}" destId="{994526FE-34A9-48F4-A2E2-EE73906DA2CE}" srcOrd="1" destOrd="0" presId="urn:microsoft.com/office/officeart/2005/8/layout/vList5"/>
    <dgm:cxn modelId="{41FFD1C8-2EA8-4AFA-A10D-7CE4382BB36C}" type="presParOf" srcId="{E8496355-0C0E-4330-BDD7-8E8ED49994EB}" destId="{CDF002EB-EC1B-431B-B8D7-4FB106AA1F06}" srcOrd="1" destOrd="0" presId="urn:microsoft.com/office/officeart/2005/8/layout/vList5"/>
    <dgm:cxn modelId="{64834253-94EE-4A65-AC89-6CEA050E3B75}" type="presParOf" srcId="{E8496355-0C0E-4330-BDD7-8E8ED49994EB}" destId="{AAB3F257-DC64-4FDB-BD19-DBB6054B2C51}" srcOrd="2" destOrd="0" presId="urn:microsoft.com/office/officeart/2005/8/layout/vList5"/>
    <dgm:cxn modelId="{B75CED49-7E01-4054-B0D5-0E4E07EA4B3A}" type="presParOf" srcId="{AAB3F257-DC64-4FDB-BD19-DBB6054B2C51}" destId="{DEF11BA2-0FD7-4DAA-BBC9-E9AA31E31035}" srcOrd="0" destOrd="0" presId="urn:microsoft.com/office/officeart/2005/8/layout/vList5"/>
    <dgm:cxn modelId="{0BA090B1-C6EF-4069-B8A6-8A5469E704E3}" type="presParOf" srcId="{AAB3F257-DC64-4FDB-BD19-DBB6054B2C51}" destId="{97436023-E549-401F-84E2-C24C0C0FF81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8551CC-4677-4126-B8C9-AF962A0D9A1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9B81AB2-8D72-4EB4-9D5B-76D15A8FABBD}">
      <dgm:prSet/>
      <dgm:spPr/>
      <dgm:t>
        <a:bodyPr/>
        <a:lstStyle/>
        <a:p>
          <a:r>
            <a:rPr lang="en-US" dirty="0"/>
            <a:t>Answer Type Detection</a:t>
          </a:r>
        </a:p>
      </dgm:t>
    </dgm:pt>
    <dgm:pt modelId="{10A85F29-A0D5-4D87-AA8B-BC7737EF091F}" type="parTrans" cxnId="{9B739FFD-7B49-423B-90F6-ED90A131C99D}">
      <dgm:prSet/>
      <dgm:spPr/>
      <dgm:t>
        <a:bodyPr/>
        <a:lstStyle/>
        <a:p>
          <a:endParaRPr lang="en-US"/>
        </a:p>
      </dgm:t>
    </dgm:pt>
    <dgm:pt modelId="{0DC1C6BF-D91F-4F46-93CC-0F3894F9B5A4}" type="sibTrans" cxnId="{9B739FFD-7B49-423B-90F6-ED90A131C99D}">
      <dgm:prSet/>
      <dgm:spPr/>
      <dgm:t>
        <a:bodyPr/>
        <a:lstStyle/>
        <a:p>
          <a:endParaRPr lang="en-US"/>
        </a:p>
      </dgm:t>
    </dgm:pt>
    <dgm:pt modelId="{A0CB445C-AC95-45EA-8C80-ADCF4D0E32B2}">
      <dgm:prSet/>
      <dgm:spPr/>
      <dgm:t>
        <a:bodyPr/>
        <a:lstStyle/>
        <a:p>
          <a:r>
            <a:rPr lang="en-US"/>
            <a:t>Decide the </a:t>
          </a:r>
          <a:r>
            <a:rPr lang="en-US" b="1"/>
            <a:t>named entity type </a:t>
          </a:r>
          <a:r>
            <a:rPr lang="en-US"/>
            <a:t>(person, place) of the answer</a:t>
          </a:r>
        </a:p>
      </dgm:t>
    </dgm:pt>
    <dgm:pt modelId="{6CE3DD55-91E0-43B8-BB8D-9C8029DBFE8B}" type="parTrans" cxnId="{19D84F64-B277-410C-9B83-5CC4F3CBCC62}">
      <dgm:prSet/>
      <dgm:spPr/>
      <dgm:t>
        <a:bodyPr/>
        <a:lstStyle/>
        <a:p>
          <a:endParaRPr lang="en-US"/>
        </a:p>
      </dgm:t>
    </dgm:pt>
    <dgm:pt modelId="{4B890D00-C0CC-4934-8B15-665112ABFE47}" type="sibTrans" cxnId="{19D84F64-B277-410C-9B83-5CC4F3CBCC62}">
      <dgm:prSet/>
      <dgm:spPr/>
      <dgm:t>
        <a:bodyPr/>
        <a:lstStyle/>
        <a:p>
          <a:endParaRPr lang="en-US"/>
        </a:p>
      </dgm:t>
    </dgm:pt>
    <dgm:pt modelId="{78AB165D-C406-4262-9570-C394AC0CEB0C}">
      <dgm:prSet/>
      <dgm:spPr/>
      <dgm:t>
        <a:bodyPr/>
        <a:lstStyle/>
        <a:p>
          <a:r>
            <a:rPr lang="en-US"/>
            <a:t>Query Formulation</a:t>
          </a:r>
        </a:p>
      </dgm:t>
    </dgm:pt>
    <dgm:pt modelId="{88C4AC9F-F72B-4A1A-B313-5F767FE19B29}" type="parTrans" cxnId="{BC36044F-379A-4046-991C-5C4B9A7D3188}">
      <dgm:prSet/>
      <dgm:spPr/>
      <dgm:t>
        <a:bodyPr/>
        <a:lstStyle/>
        <a:p>
          <a:endParaRPr lang="en-US"/>
        </a:p>
      </dgm:t>
    </dgm:pt>
    <dgm:pt modelId="{1B7DB449-B396-4240-96C0-5A50C0AB0DD4}" type="sibTrans" cxnId="{BC36044F-379A-4046-991C-5C4B9A7D3188}">
      <dgm:prSet/>
      <dgm:spPr/>
      <dgm:t>
        <a:bodyPr/>
        <a:lstStyle/>
        <a:p>
          <a:endParaRPr lang="en-US"/>
        </a:p>
      </dgm:t>
    </dgm:pt>
    <dgm:pt modelId="{5105ABBF-5179-4F31-B70F-44DD86523B3B}">
      <dgm:prSet/>
      <dgm:spPr/>
      <dgm:t>
        <a:bodyPr/>
        <a:lstStyle/>
        <a:p>
          <a:r>
            <a:rPr lang="en-US"/>
            <a:t>Choose </a:t>
          </a:r>
          <a:r>
            <a:rPr lang="en-US" b="1"/>
            <a:t>query keywords </a:t>
          </a:r>
          <a:r>
            <a:rPr lang="en-US"/>
            <a:t>for the IR system</a:t>
          </a:r>
        </a:p>
      </dgm:t>
    </dgm:pt>
    <dgm:pt modelId="{EF1A69AE-CD4B-41B3-96E8-F57EA2C7C834}" type="parTrans" cxnId="{E8A5CBC9-D18A-40E1-AD27-8AFA8E8C33AF}">
      <dgm:prSet/>
      <dgm:spPr/>
      <dgm:t>
        <a:bodyPr/>
        <a:lstStyle/>
        <a:p>
          <a:endParaRPr lang="en-US"/>
        </a:p>
      </dgm:t>
    </dgm:pt>
    <dgm:pt modelId="{6C52D9A3-CC4F-4CC1-AE0A-72A85E41E6CC}" type="sibTrans" cxnId="{E8A5CBC9-D18A-40E1-AD27-8AFA8E8C33AF}">
      <dgm:prSet/>
      <dgm:spPr/>
      <dgm:t>
        <a:bodyPr/>
        <a:lstStyle/>
        <a:p>
          <a:endParaRPr lang="en-US"/>
        </a:p>
      </dgm:t>
    </dgm:pt>
    <dgm:pt modelId="{D6A54B73-0969-4E30-B23D-1E09938BF46B}">
      <dgm:prSet/>
      <dgm:spPr/>
      <dgm:t>
        <a:bodyPr/>
        <a:lstStyle/>
        <a:p>
          <a:r>
            <a:rPr lang="en-US"/>
            <a:t>Question Type classification</a:t>
          </a:r>
        </a:p>
      </dgm:t>
    </dgm:pt>
    <dgm:pt modelId="{097D262C-B344-4E3C-BDDD-2C7B027A997B}" type="parTrans" cxnId="{06A239FD-7ACD-4B3A-9A75-925E324034F2}">
      <dgm:prSet/>
      <dgm:spPr/>
      <dgm:t>
        <a:bodyPr/>
        <a:lstStyle/>
        <a:p>
          <a:endParaRPr lang="en-US"/>
        </a:p>
      </dgm:t>
    </dgm:pt>
    <dgm:pt modelId="{D9FAEC26-7569-4E71-8E5C-0265FD8255B0}" type="sibTrans" cxnId="{06A239FD-7ACD-4B3A-9A75-925E324034F2}">
      <dgm:prSet/>
      <dgm:spPr/>
      <dgm:t>
        <a:bodyPr/>
        <a:lstStyle/>
        <a:p>
          <a:endParaRPr lang="en-US"/>
        </a:p>
      </dgm:t>
    </dgm:pt>
    <dgm:pt modelId="{BBF02D90-E2E4-42AA-8CAA-9D5A3D5E9C57}">
      <dgm:prSet/>
      <dgm:spPr/>
      <dgm:t>
        <a:bodyPr/>
        <a:lstStyle/>
        <a:p>
          <a:r>
            <a:rPr lang="en-US"/>
            <a:t>Is this a definition question, a math question, a list question?</a:t>
          </a:r>
        </a:p>
      </dgm:t>
    </dgm:pt>
    <dgm:pt modelId="{ABCAD4DF-4A58-4589-B3E6-544C96141A1E}" type="parTrans" cxnId="{47F82D33-25A0-41F2-B274-25B44D604E8B}">
      <dgm:prSet/>
      <dgm:spPr/>
      <dgm:t>
        <a:bodyPr/>
        <a:lstStyle/>
        <a:p>
          <a:endParaRPr lang="en-US"/>
        </a:p>
      </dgm:t>
    </dgm:pt>
    <dgm:pt modelId="{9CBC8E5F-2CB5-4D80-9807-CB9E7F745C8D}" type="sibTrans" cxnId="{47F82D33-25A0-41F2-B274-25B44D604E8B}">
      <dgm:prSet/>
      <dgm:spPr/>
      <dgm:t>
        <a:bodyPr/>
        <a:lstStyle/>
        <a:p>
          <a:endParaRPr lang="en-US"/>
        </a:p>
      </dgm:t>
    </dgm:pt>
    <dgm:pt modelId="{DE3A03D5-DF4D-4D7C-AECA-9169A4080FCE}">
      <dgm:prSet/>
      <dgm:spPr/>
      <dgm:t>
        <a:bodyPr/>
        <a:lstStyle/>
        <a:p>
          <a:r>
            <a:rPr lang="en-US"/>
            <a:t>Focus Detection</a:t>
          </a:r>
        </a:p>
      </dgm:t>
    </dgm:pt>
    <dgm:pt modelId="{9EEF0CEA-32E3-4B12-9954-25C8BF46B793}" type="parTrans" cxnId="{11A1D7E7-1AFF-40A9-B92D-9FD9F16A744B}">
      <dgm:prSet/>
      <dgm:spPr/>
      <dgm:t>
        <a:bodyPr/>
        <a:lstStyle/>
        <a:p>
          <a:endParaRPr lang="en-US"/>
        </a:p>
      </dgm:t>
    </dgm:pt>
    <dgm:pt modelId="{3ABB0CE4-4065-4B82-B221-B87ACF298D91}" type="sibTrans" cxnId="{11A1D7E7-1AFF-40A9-B92D-9FD9F16A744B}">
      <dgm:prSet/>
      <dgm:spPr/>
      <dgm:t>
        <a:bodyPr/>
        <a:lstStyle/>
        <a:p>
          <a:endParaRPr lang="en-US"/>
        </a:p>
      </dgm:t>
    </dgm:pt>
    <dgm:pt modelId="{7FB2FDEE-13A5-4EE6-8849-199008888E1B}">
      <dgm:prSet/>
      <dgm:spPr/>
      <dgm:t>
        <a:bodyPr/>
        <a:lstStyle/>
        <a:p>
          <a:r>
            <a:rPr lang="en-US"/>
            <a:t>Find the question words that are replaced by the answer</a:t>
          </a:r>
        </a:p>
      </dgm:t>
    </dgm:pt>
    <dgm:pt modelId="{66FAA351-548A-4E93-A434-39237B2FA74B}" type="parTrans" cxnId="{C65CF029-3EB1-49DC-98AC-B8475BC358A7}">
      <dgm:prSet/>
      <dgm:spPr/>
      <dgm:t>
        <a:bodyPr/>
        <a:lstStyle/>
        <a:p>
          <a:endParaRPr lang="en-US"/>
        </a:p>
      </dgm:t>
    </dgm:pt>
    <dgm:pt modelId="{F12A551B-42C2-4910-A90C-515F62AF2445}" type="sibTrans" cxnId="{C65CF029-3EB1-49DC-98AC-B8475BC358A7}">
      <dgm:prSet/>
      <dgm:spPr/>
      <dgm:t>
        <a:bodyPr/>
        <a:lstStyle/>
        <a:p>
          <a:endParaRPr lang="en-US"/>
        </a:p>
      </dgm:t>
    </dgm:pt>
    <dgm:pt modelId="{E33C99FF-EE9B-4000-AAE1-EA71624BE1B9}">
      <dgm:prSet/>
      <dgm:spPr/>
      <dgm:t>
        <a:bodyPr/>
        <a:lstStyle/>
        <a:p>
          <a:r>
            <a:rPr lang="en-US"/>
            <a:t>Relation Extraction</a:t>
          </a:r>
        </a:p>
      </dgm:t>
    </dgm:pt>
    <dgm:pt modelId="{F2A89108-141B-4627-9905-7A0C69C3E521}" type="parTrans" cxnId="{A4AFB8B0-92E3-425C-AF29-8142A39DB3E3}">
      <dgm:prSet/>
      <dgm:spPr/>
      <dgm:t>
        <a:bodyPr/>
        <a:lstStyle/>
        <a:p>
          <a:endParaRPr lang="en-US"/>
        </a:p>
      </dgm:t>
    </dgm:pt>
    <dgm:pt modelId="{E31BC1DA-F4E7-42BB-812B-C88819DE1E8C}" type="sibTrans" cxnId="{A4AFB8B0-92E3-425C-AF29-8142A39DB3E3}">
      <dgm:prSet/>
      <dgm:spPr/>
      <dgm:t>
        <a:bodyPr/>
        <a:lstStyle/>
        <a:p>
          <a:endParaRPr lang="en-US"/>
        </a:p>
      </dgm:t>
    </dgm:pt>
    <dgm:pt modelId="{56395D63-6B24-4CA9-AF63-3DE386F8CAC5}">
      <dgm:prSet/>
      <dgm:spPr/>
      <dgm:t>
        <a:bodyPr/>
        <a:lstStyle/>
        <a:p>
          <a:r>
            <a:rPr lang="en-US"/>
            <a:t>Find relations between entities in the question</a:t>
          </a:r>
        </a:p>
      </dgm:t>
    </dgm:pt>
    <dgm:pt modelId="{13AE8198-A519-4CBB-928D-A5A5A0DCBC46}" type="parTrans" cxnId="{6362B5BF-EABC-49D5-82EA-E1B3001F2A2B}">
      <dgm:prSet/>
      <dgm:spPr/>
      <dgm:t>
        <a:bodyPr/>
        <a:lstStyle/>
        <a:p>
          <a:endParaRPr lang="en-US"/>
        </a:p>
      </dgm:t>
    </dgm:pt>
    <dgm:pt modelId="{D1A06883-49D4-4F84-96DC-F816DE82D171}" type="sibTrans" cxnId="{6362B5BF-EABC-49D5-82EA-E1B3001F2A2B}">
      <dgm:prSet/>
      <dgm:spPr/>
      <dgm:t>
        <a:bodyPr/>
        <a:lstStyle/>
        <a:p>
          <a:endParaRPr lang="en-US"/>
        </a:p>
      </dgm:t>
    </dgm:pt>
    <dgm:pt modelId="{63E69E45-685D-4FAD-B4A9-FAA3BE6490ED}" type="pres">
      <dgm:prSet presAssocID="{F18551CC-4677-4126-B8C9-AF962A0D9A1A}" presName="root" presStyleCnt="0">
        <dgm:presLayoutVars>
          <dgm:dir/>
          <dgm:resizeHandles val="exact"/>
        </dgm:presLayoutVars>
      </dgm:prSet>
      <dgm:spPr/>
    </dgm:pt>
    <dgm:pt modelId="{221EA908-69DC-4FD2-8CE2-EC05582BA468}" type="pres">
      <dgm:prSet presAssocID="{79B81AB2-8D72-4EB4-9D5B-76D15A8FABBD}" presName="compNode" presStyleCnt="0"/>
      <dgm:spPr/>
    </dgm:pt>
    <dgm:pt modelId="{AB4F41A4-D72F-4FC6-BEFF-A1D86CF6F68C}" type="pres">
      <dgm:prSet presAssocID="{79B81AB2-8D72-4EB4-9D5B-76D15A8FABBD}" presName="bgRect" presStyleLbl="bgShp" presStyleIdx="0" presStyleCnt="5"/>
      <dgm:spPr/>
    </dgm:pt>
    <dgm:pt modelId="{47077E22-BF9E-4F21-AA77-6C23AE35C457}" type="pres">
      <dgm:prSet presAssocID="{79B81AB2-8D72-4EB4-9D5B-76D15A8FABB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ED4E631E-8527-4FA9-8069-80E95605955A}" type="pres">
      <dgm:prSet presAssocID="{79B81AB2-8D72-4EB4-9D5B-76D15A8FABBD}" presName="spaceRect" presStyleCnt="0"/>
      <dgm:spPr/>
    </dgm:pt>
    <dgm:pt modelId="{FBB6EF99-11A7-4170-A141-0055F1E99266}" type="pres">
      <dgm:prSet presAssocID="{79B81AB2-8D72-4EB4-9D5B-76D15A8FABBD}" presName="parTx" presStyleLbl="revTx" presStyleIdx="0" presStyleCnt="10">
        <dgm:presLayoutVars>
          <dgm:chMax val="0"/>
          <dgm:chPref val="0"/>
        </dgm:presLayoutVars>
      </dgm:prSet>
      <dgm:spPr/>
    </dgm:pt>
    <dgm:pt modelId="{6D0290A4-8AF9-41EF-BCF4-D0BC025D8139}" type="pres">
      <dgm:prSet presAssocID="{79B81AB2-8D72-4EB4-9D5B-76D15A8FABBD}" presName="desTx" presStyleLbl="revTx" presStyleIdx="1" presStyleCnt="10">
        <dgm:presLayoutVars/>
      </dgm:prSet>
      <dgm:spPr/>
    </dgm:pt>
    <dgm:pt modelId="{E3A868B7-0AF3-4395-ACEE-D88AD77AA3D8}" type="pres">
      <dgm:prSet presAssocID="{0DC1C6BF-D91F-4F46-93CC-0F3894F9B5A4}" presName="sibTrans" presStyleCnt="0"/>
      <dgm:spPr/>
    </dgm:pt>
    <dgm:pt modelId="{CB1C7D6E-618E-4377-AAFC-078E07899588}" type="pres">
      <dgm:prSet presAssocID="{78AB165D-C406-4262-9570-C394AC0CEB0C}" presName="compNode" presStyleCnt="0"/>
      <dgm:spPr/>
    </dgm:pt>
    <dgm:pt modelId="{1DCA59DA-AD7F-4DA4-B3AB-7C0CFA96B64A}" type="pres">
      <dgm:prSet presAssocID="{78AB165D-C406-4262-9570-C394AC0CEB0C}" presName="bgRect" presStyleLbl="bgShp" presStyleIdx="1" presStyleCnt="5"/>
      <dgm:spPr/>
    </dgm:pt>
    <dgm:pt modelId="{6BA41B1B-EC50-4602-83B9-832FFAE21DC6}" type="pres">
      <dgm:prSet presAssocID="{78AB165D-C406-4262-9570-C394AC0CEB0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40B38C59-2532-46A6-A413-5367DB28122D}" type="pres">
      <dgm:prSet presAssocID="{78AB165D-C406-4262-9570-C394AC0CEB0C}" presName="spaceRect" presStyleCnt="0"/>
      <dgm:spPr/>
    </dgm:pt>
    <dgm:pt modelId="{9B99E201-49FC-43E8-9802-DBB366741397}" type="pres">
      <dgm:prSet presAssocID="{78AB165D-C406-4262-9570-C394AC0CEB0C}" presName="parTx" presStyleLbl="revTx" presStyleIdx="2" presStyleCnt="10">
        <dgm:presLayoutVars>
          <dgm:chMax val="0"/>
          <dgm:chPref val="0"/>
        </dgm:presLayoutVars>
      </dgm:prSet>
      <dgm:spPr/>
    </dgm:pt>
    <dgm:pt modelId="{7F902B96-1334-4D34-9616-C71CD277D8CD}" type="pres">
      <dgm:prSet presAssocID="{78AB165D-C406-4262-9570-C394AC0CEB0C}" presName="desTx" presStyleLbl="revTx" presStyleIdx="3" presStyleCnt="10">
        <dgm:presLayoutVars/>
      </dgm:prSet>
      <dgm:spPr/>
    </dgm:pt>
    <dgm:pt modelId="{F26F54DF-D58F-41ED-8927-30208715AE92}" type="pres">
      <dgm:prSet presAssocID="{1B7DB449-B396-4240-96C0-5A50C0AB0DD4}" presName="sibTrans" presStyleCnt="0"/>
      <dgm:spPr/>
    </dgm:pt>
    <dgm:pt modelId="{29C97C92-CEBF-4FF0-A06E-E20D6B3581A8}" type="pres">
      <dgm:prSet presAssocID="{D6A54B73-0969-4E30-B23D-1E09938BF46B}" presName="compNode" presStyleCnt="0"/>
      <dgm:spPr/>
    </dgm:pt>
    <dgm:pt modelId="{67E0B7CE-6056-4D14-8187-F6252FD04B7C}" type="pres">
      <dgm:prSet presAssocID="{D6A54B73-0969-4E30-B23D-1E09938BF46B}" presName="bgRect" presStyleLbl="bgShp" presStyleIdx="2" presStyleCnt="5"/>
      <dgm:spPr/>
    </dgm:pt>
    <dgm:pt modelId="{CBB6C586-C7CA-4897-AAE3-D8A2B7324F99}" type="pres">
      <dgm:prSet presAssocID="{D6A54B73-0969-4E30-B23D-1E09938BF46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9D4ADD6E-F5C5-488F-8800-B09DB41C28E1}" type="pres">
      <dgm:prSet presAssocID="{D6A54B73-0969-4E30-B23D-1E09938BF46B}" presName="spaceRect" presStyleCnt="0"/>
      <dgm:spPr/>
    </dgm:pt>
    <dgm:pt modelId="{F236D665-4DE6-41AF-9AF0-BF9BF42344CD}" type="pres">
      <dgm:prSet presAssocID="{D6A54B73-0969-4E30-B23D-1E09938BF46B}" presName="parTx" presStyleLbl="revTx" presStyleIdx="4" presStyleCnt="10">
        <dgm:presLayoutVars>
          <dgm:chMax val="0"/>
          <dgm:chPref val="0"/>
        </dgm:presLayoutVars>
      </dgm:prSet>
      <dgm:spPr/>
    </dgm:pt>
    <dgm:pt modelId="{8108A650-5623-43DC-8C56-57AB96121904}" type="pres">
      <dgm:prSet presAssocID="{D6A54B73-0969-4E30-B23D-1E09938BF46B}" presName="desTx" presStyleLbl="revTx" presStyleIdx="5" presStyleCnt="10">
        <dgm:presLayoutVars/>
      </dgm:prSet>
      <dgm:spPr/>
    </dgm:pt>
    <dgm:pt modelId="{2692EB29-C394-4C9D-92AF-751889197B47}" type="pres">
      <dgm:prSet presAssocID="{D9FAEC26-7569-4E71-8E5C-0265FD8255B0}" presName="sibTrans" presStyleCnt="0"/>
      <dgm:spPr/>
    </dgm:pt>
    <dgm:pt modelId="{ADB87254-9D8E-4161-91F5-AA44CD5D634A}" type="pres">
      <dgm:prSet presAssocID="{DE3A03D5-DF4D-4D7C-AECA-9169A4080FCE}" presName="compNode" presStyleCnt="0"/>
      <dgm:spPr/>
    </dgm:pt>
    <dgm:pt modelId="{C83A973C-2B67-426D-9C31-15AEFEFE3F05}" type="pres">
      <dgm:prSet presAssocID="{DE3A03D5-DF4D-4D7C-AECA-9169A4080FCE}" presName="bgRect" presStyleLbl="bgShp" presStyleIdx="3" presStyleCnt="5"/>
      <dgm:spPr/>
    </dgm:pt>
    <dgm:pt modelId="{7F9541A9-E0AD-4CAD-8F47-91B1A02687EE}" type="pres">
      <dgm:prSet presAssocID="{DE3A03D5-DF4D-4D7C-AECA-9169A4080FC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E64D6A35-6D05-431E-9C8F-59609CBC100D}" type="pres">
      <dgm:prSet presAssocID="{DE3A03D5-DF4D-4D7C-AECA-9169A4080FCE}" presName="spaceRect" presStyleCnt="0"/>
      <dgm:spPr/>
    </dgm:pt>
    <dgm:pt modelId="{442F101D-9634-4EBB-A76B-CE6E9BB25EEF}" type="pres">
      <dgm:prSet presAssocID="{DE3A03D5-DF4D-4D7C-AECA-9169A4080FCE}" presName="parTx" presStyleLbl="revTx" presStyleIdx="6" presStyleCnt="10">
        <dgm:presLayoutVars>
          <dgm:chMax val="0"/>
          <dgm:chPref val="0"/>
        </dgm:presLayoutVars>
      </dgm:prSet>
      <dgm:spPr/>
    </dgm:pt>
    <dgm:pt modelId="{40AF2038-DB05-4196-B6C9-12BB4348A0C3}" type="pres">
      <dgm:prSet presAssocID="{DE3A03D5-DF4D-4D7C-AECA-9169A4080FCE}" presName="desTx" presStyleLbl="revTx" presStyleIdx="7" presStyleCnt="10">
        <dgm:presLayoutVars/>
      </dgm:prSet>
      <dgm:spPr/>
    </dgm:pt>
    <dgm:pt modelId="{3A15B8D8-F295-4AAC-A03A-7BC3F57B1B8B}" type="pres">
      <dgm:prSet presAssocID="{3ABB0CE4-4065-4B82-B221-B87ACF298D91}" presName="sibTrans" presStyleCnt="0"/>
      <dgm:spPr/>
    </dgm:pt>
    <dgm:pt modelId="{AF51EA0B-C2B8-4211-949B-779AF2D2BE86}" type="pres">
      <dgm:prSet presAssocID="{E33C99FF-EE9B-4000-AAE1-EA71624BE1B9}" presName="compNode" presStyleCnt="0"/>
      <dgm:spPr/>
    </dgm:pt>
    <dgm:pt modelId="{BEB97BE0-ABA4-4C9E-969E-11D18B78EF29}" type="pres">
      <dgm:prSet presAssocID="{E33C99FF-EE9B-4000-AAE1-EA71624BE1B9}" presName="bgRect" presStyleLbl="bgShp" presStyleIdx="4" presStyleCnt="5"/>
      <dgm:spPr/>
    </dgm:pt>
    <dgm:pt modelId="{2E33DE1D-AC3E-42D9-B371-A25BCD6CD295}" type="pres">
      <dgm:prSet presAssocID="{E33C99FF-EE9B-4000-AAE1-EA71624BE1B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lp"/>
        </a:ext>
      </dgm:extLst>
    </dgm:pt>
    <dgm:pt modelId="{0F338FA3-C296-48FA-A6E8-25F7B98AFA26}" type="pres">
      <dgm:prSet presAssocID="{E33C99FF-EE9B-4000-AAE1-EA71624BE1B9}" presName="spaceRect" presStyleCnt="0"/>
      <dgm:spPr/>
    </dgm:pt>
    <dgm:pt modelId="{BCE23CF7-24DC-4294-B169-6723D4E017F9}" type="pres">
      <dgm:prSet presAssocID="{E33C99FF-EE9B-4000-AAE1-EA71624BE1B9}" presName="parTx" presStyleLbl="revTx" presStyleIdx="8" presStyleCnt="10">
        <dgm:presLayoutVars>
          <dgm:chMax val="0"/>
          <dgm:chPref val="0"/>
        </dgm:presLayoutVars>
      </dgm:prSet>
      <dgm:spPr/>
    </dgm:pt>
    <dgm:pt modelId="{7A6472E6-BC12-4EB1-94E2-9810A5476047}" type="pres">
      <dgm:prSet presAssocID="{E33C99FF-EE9B-4000-AAE1-EA71624BE1B9}" presName="desTx" presStyleLbl="revTx" presStyleIdx="9" presStyleCnt="10">
        <dgm:presLayoutVars/>
      </dgm:prSet>
      <dgm:spPr/>
    </dgm:pt>
  </dgm:ptLst>
  <dgm:cxnLst>
    <dgm:cxn modelId="{2C444E03-4E77-41A2-A8BB-07D763D3287A}" type="presOf" srcId="{78AB165D-C406-4262-9570-C394AC0CEB0C}" destId="{9B99E201-49FC-43E8-9802-DBB366741397}" srcOrd="0" destOrd="0" presId="urn:microsoft.com/office/officeart/2018/2/layout/IconVerticalSolidList"/>
    <dgm:cxn modelId="{002E2B16-D0B6-4794-920F-EBBEEDF86063}" type="presOf" srcId="{BBF02D90-E2E4-42AA-8CAA-9D5A3D5E9C57}" destId="{8108A650-5623-43DC-8C56-57AB96121904}" srcOrd="0" destOrd="0" presId="urn:microsoft.com/office/officeart/2018/2/layout/IconVerticalSolidList"/>
    <dgm:cxn modelId="{2D9A6521-8576-4799-8C72-88DBE6CAA546}" type="presOf" srcId="{79B81AB2-8D72-4EB4-9D5B-76D15A8FABBD}" destId="{FBB6EF99-11A7-4170-A141-0055F1E99266}" srcOrd="0" destOrd="0" presId="urn:microsoft.com/office/officeart/2018/2/layout/IconVerticalSolidList"/>
    <dgm:cxn modelId="{C65CF029-3EB1-49DC-98AC-B8475BC358A7}" srcId="{DE3A03D5-DF4D-4D7C-AECA-9169A4080FCE}" destId="{7FB2FDEE-13A5-4EE6-8849-199008888E1B}" srcOrd="0" destOrd="0" parTransId="{66FAA351-548A-4E93-A434-39237B2FA74B}" sibTransId="{F12A551B-42C2-4910-A90C-515F62AF2445}"/>
    <dgm:cxn modelId="{588A102D-8083-4650-8559-DBBEDCF95581}" type="presOf" srcId="{DE3A03D5-DF4D-4D7C-AECA-9169A4080FCE}" destId="{442F101D-9634-4EBB-A76B-CE6E9BB25EEF}" srcOrd="0" destOrd="0" presId="urn:microsoft.com/office/officeart/2018/2/layout/IconVerticalSolidList"/>
    <dgm:cxn modelId="{47F82D33-25A0-41F2-B274-25B44D604E8B}" srcId="{D6A54B73-0969-4E30-B23D-1E09938BF46B}" destId="{BBF02D90-E2E4-42AA-8CAA-9D5A3D5E9C57}" srcOrd="0" destOrd="0" parTransId="{ABCAD4DF-4A58-4589-B3E6-544C96141A1E}" sibTransId="{9CBC8E5F-2CB5-4D80-9807-CB9E7F745C8D}"/>
    <dgm:cxn modelId="{4BAA243B-2838-476F-900E-5F1731961157}" type="presOf" srcId="{56395D63-6B24-4CA9-AF63-3DE386F8CAC5}" destId="{7A6472E6-BC12-4EB1-94E2-9810A5476047}" srcOrd="0" destOrd="0" presId="urn:microsoft.com/office/officeart/2018/2/layout/IconVerticalSolidList"/>
    <dgm:cxn modelId="{19D84F64-B277-410C-9B83-5CC4F3CBCC62}" srcId="{79B81AB2-8D72-4EB4-9D5B-76D15A8FABBD}" destId="{A0CB445C-AC95-45EA-8C80-ADCF4D0E32B2}" srcOrd="0" destOrd="0" parTransId="{6CE3DD55-91E0-43B8-BB8D-9C8029DBFE8B}" sibTransId="{4B890D00-C0CC-4934-8B15-665112ABFE47}"/>
    <dgm:cxn modelId="{3747FD44-87AF-485A-AC08-BB2B16CDB3EC}" type="presOf" srcId="{F18551CC-4677-4126-B8C9-AF962A0D9A1A}" destId="{63E69E45-685D-4FAD-B4A9-FAA3BE6490ED}" srcOrd="0" destOrd="0" presId="urn:microsoft.com/office/officeart/2018/2/layout/IconVerticalSolidList"/>
    <dgm:cxn modelId="{BC36044F-379A-4046-991C-5C4B9A7D3188}" srcId="{F18551CC-4677-4126-B8C9-AF962A0D9A1A}" destId="{78AB165D-C406-4262-9570-C394AC0CEB0C}" srcOrd="1" destOrd="0" parTransId="{88C4AC9F-F72B-4A1A-B313-5F767FE19B29}" sibTransId="{1B7DB449-B396-4240-96C0-5A50C0AB0DD4}"/>
    <dgm:cxn modelId="{0CA89A7D-DC82-4BD9-BA3F-50C50C79CDC1}" type="presOf" srcId="{7FB2FDEE-13A5-4EE6-8849-199008888E1B}" destId="{40AF2038-DB05-4196-B6C9-12BB4348A0C3}" srcOrd="0" destOrd="0" presId="urn:microsoft.com/office/officeart/2018/2/layout/IconVerticalSolidList"/>
    <dgm:cxn modelId="{1F120990-4402-4E28-A6C7-CAED5ED542EF}" type="presOf" srcId="{D6A54B73-0969-4E30-B23D-1E09938BF46B}" destId="{F236D665-4DE6-41AF-9AF0-BF9BF42344CD}" srcOrd="0" destOrd="0" presId="urn:microsoft.com/office/officeart/2018/2/layout/IconVerticalSolidList"/>
    <dgm:cxn modelId="{BC423AA5-471E-42FC-8438-5ED4F06F1054}" type="presOf" srcId="{A0CB445C-AC95-45EA-8C80-ADCF4D0E32B2}" destId="{6D0290A4-8AF9-41EF-BCF4-D0BC025D8139}" srcOrd="0" destOrd="0" presId="urn:microsoft.com/office/officeart/2018/2/layout/IconVerticalSolidList"/>
    <dgm:cxn modelId="{13D3A0A7-2DBD-46FB-8F28-859EB0457C50}" type="presOf" srcId="{5105ABBF-5179-4F31-B70F-44DD86523B3B}" destId="{7F902B96-1334-4D34-9616-C71CD277D8CD}" srcOrd="0" destOrd="0" presId="urn:microsoft.com/office/officeart/2018/2/layout/IconVerticalSolidList"/>
    <dgm:cxn modelId="{A4AFB8B0-92E3-425C-AF29-8142A39DB3E3}" srcId="{F18551CC-4677-4126-B8C9-AF962A0D9A1A}" destId="{E33C99FF-EE9B-4000-AAE1-EA71624BE1B9}" srcOrd="4" destOrd="0" parTransId="{F2A89108-141B-4627-9905-7A0C69C3E521}" sibTransId="{E31BC1DA-F4E7-42BB-812B-C88819DE1E8C}"/>
    <dgm:cxn modelId="{5653EFB5-8338-4CD4-823D-042E06FE88CC}" type="presOf" srcId="{E33C99FF-EE9B-4000-AAE1-EA71624BE1B9}" destId="{BCE23CF7-24DC-4294-B169-6723D4E017F9}" srcOrd="0" destOrd="0" presId="urn:microsoft.com/office/officeart/2018/2/layout/IconVerticalSolidList"/>
    <dgm:cxn modelId="{6362B5BF-EABC-49D5-82EA-E1B3001F2A2B}" srcId="{E33C99FF-EE9B-4000-AAE1-EA71624BE1B9}" destId="{56395D63-6B24-4CA9-AF63-3DE386F8CAC5}" srcOrd="0" destOrd="0" parTransId="{13AE8198-A519-4CBB-928D-A5A5A0DCBC46}" sibTransId="{D1A06883-49D4-4F84-96DC-F816DE82D171}"/>
    <dgm:cxn modelId="{E8A5CBC9-D18A-40E1-AD27-8AFA8E8C33AF}" srcId="{78AB165D-C406-4262-9570-C394AC0CEB0C}" destId="{5105ABBF-5179-4F31-B70F-44DD86523B3B}" srcOrd="0" destOrd="0" parTransId="{EF1A69AE-CD4B-41B3-96E8-F57EA2C7C834}" sibTransId="{6C52D9A3-CC4F-4CC1-AE0A-72A85E41E6CC}"/>
    <dgm:cxn modelId="{11A1D7E7-1AFF-40A9-B92D-9FD9F16A744B}" srcId="{F18551CC-4677-4126-B8C9-AF962A0D9A1A}" destId="{DE3A03D5-DF4D-4D7C-AECA-9169A4080FCE}" srcOrd="3" destOrd="0" parTransId="{9EEF0CEA-32E3-4B12-9954-25C8BF46B793}" sibTransId="{3ABB0CE4-4065-4B82-B221-B87ACF298D91}"/>
    <dgm:cxn modelId="{06A239FD-7ACD-4B3A-9A75-925E324034F2}" srcId="{F18551CC-4677-4126-B8C9-AF962A0D9A1A}" destId="{D6A54B73-0969-4E30-B23D-1E09938BF46B}" srcOrd="2" destOrd="0" parTransId="{097D262C-B344-4E3C-BDDD-2C7B027A997B}" sibTransId="{D9FAEC26-7569-4E71-8E5C-0265FD8255B0}"/>
    <dgm:cxn modelId="{9B739FFD-7B49-423B-90F6-ED90A131C99D}" srcId="{F18551CC-4677-4126-B8C9-AF962A0D9A1A}" destId="{79B81AB2-8D72-4EB4-9D5B-76D15A8FABBD}" srcOrd="0" destOrd="0" parTransId="{10A85F29-A0D5-4D87-AA8B-BC7737EF091F}" sibTransId="{0DC1C6BF-D91F-4F46-93CC-0F3894F9B5A4}"/>
    <dgm:cxn modelId="{686EC2B7-EA52-4865-900A-A3788F87EFC5}" type="presParOf" srcId="{63E69E45-685D-4FAD-B4A9-FAA3BE6490ED}" destId="{221EA908-69DC-4FD2-8CE2-EC05582BA468}" srcOrd="0" destOrd="0" presId="urn:microsoft.com/office/officeart/2018/2/layout/IconVerticalSolidList"/>
    <dgm:cxn modelId="{6CAC1F71-CA5B-440F-8028-9DB081F9A50D}" type="presParOf" srcId="{221EA908-69DC-4FD2-8CE2-EC05582BA468}" destId="{AB4F41A4-D72F-4FC6-BEFF-A1D86CF6F68C}" srcOrd="0" destOrd="0" presId="urn:microsoft.com/office/officeart/2018/2/layout/IconVerticalSolidList"/>
    <dgm:cxn modelId="{C202B310-59A5-46A3-A6CA-93CA1E3F7DDB}" type="presParOf" srcId="{221EA908-69DC-4FD2-8CE2-EC05582BA468}" destId="{47077E22-BF9E-4F21-AA77-6C23AE35C457}" srcOrd="1" destOrd="0" presId="urn:microsoft.com/office/officeart/2018/2/layout/IconVerticalSolidList"/>
    <dgm:cxn modelId="{0B239ACD-74E8-43A2-AEFE-371EC43BB144}" type="presParOf" srcId="{221EA908-69DC-4FD2-8CE2-EC05582BA468}" destId="{ED4E631E-8527-4FA9-8069-80E95605955A}" srcOrd="2" destOrd="0" presId="urn:microsoft.com/office/officeart/2018/2/layout/IconVerticalSolidList"/>
    <dgm:cxn modelId="{6874BD70-BA7E-4E5D-8342-670070FA3BEE}" type="presParOf" srcId="{221EA908-69DC-4FD2-8CE2-EC05582BA468}" destId="{FBB6EF99-11A7-4170-A141-0055F1E99266}" srcOrd="3" destOrd="0" presId="urn:microsoft.com/office/officeart/2018/2/layout/IconVerticalSolidList"/>
    <dgm:cxn modelId="{766E3B14-2BE5-4E62-821B-30A6B67670FC}" type="presParOf" srcId="{221EA908-69DC-4FD2-8CE2-EC05582BA468}" destId="{6D0290A4-8AF9-41EF-BCF4-D0BC025D8139}" srcOrd="4" destOrd="0" presId="urn:microsoft.com/office/officeart/2018/2/layout/IconVerticalSolidList"/>
    <dgm:cxn modelId="{C5E2EFA9-55A6-4467-A71B-F280F9E5478B}" type="presParOf" srcId="{63E69E45-685D-4FAD-B4A9-FAA3BE6490ED}" destId="{E3A868B7-0AF3-4395-ACEE-D88AD77AA3D8}" srcOrd="1" destOrd="0" presId="urn:microsoft.com/office/officeart/2018/2/layout/IconVerticalSolidList"/>
    <dgm:cxn modelId="{CE26D2B7-7AA6-4900-B072-428CAFA3386F}" type="presParOf" srcId="{63E69E45-685D-4FAD-B4A9-FAA3BE6490ED}" destId="{CB1C7D6E-618E-4377-AAFC-078E07899588}" srcOrd="2" destOrd="0" presId="urn:microsoft.com/office/officeart/2018/2/layout/IconVerticalSolidList"/>
    <dgm:cxn modelId="{6B110640-720D-49C0-AD37-6A66524D827B}" type="presParOf" srcId="{CB1C7D6E-618E-4377-AAFC-078E07899588}" destId="{1DCA59DA-AD7F-4DA4-B3AB-7C0CFA96B64A}" srcOrd="0" destOrd="0" presId="urn:microsoft.com/office/officeart/2018/2/layout/IconVerticalSolidList"/>
    <dgm:cxn modelId="{016C9BB4-CCE9-4E6E-A96C-017CA612E2C4}" type="presParOf" srcId="{CB1C7D6E-618E-4377-AAFC-078E07899588}" destId="{6BA41B1B-EC50-4602-83B9-832FFAE21DC6}" srcOrd="1" destOrd="0" presId="urn:microsoft.com/office/officeart/2018/2/layout/IconVerticalSolidList"/>
    <dgm:cxn modelId="{00344487-79AD-4803-8F5D-BFDB2F774344}" type="presParOf" srcId="{CB1C7D6E-618E-4377-AAFC-078E07899588}" destId="{40B38C59-2532-46A6-A413-5367DB28122D}" srcOrd="2" destOrd="0" presId="urn:microsoft.com/office/officeart/2018/2/layout/IconVerticalSolidList"/>
    <dgm:cxn modelId="{F3A99BB6-532D-46EC-B9A5-C73828E194B0}" type="presParOf" srcId="{CB1C7D6E-618E-4377-AAFC-078E07899588}" destId="{9B99E201-49FC-43E8-9802-DBB366741397}" srcOrd="3" destOrd="0" presId="urn:microsoft.com/office/officeart/2018/2/layout/IconVerticalSolidList"/>
    <dgm:cxn modelId="{50301F3A-BFD4-4DB4-89AB-29B591D8F799}" type="presParOf" srcId="{CB1C7D6E-618E-4377-AAFC-078E07899588}" destId="{7F902B96-1334-4D34-9616-C71CD277D8CD}" srcOrd="4" destOrd="0" presId="urn:microsoft.com/office/officeart/2018/2/layout/IconVerticalSolidList"/>
    <dgm:cxn modelId="{C9846141-3383-4192-8F93-2B37CA5E5317}" type="presParOf" srcId="{63E69E45-685D-4FAD-B4A9-FAA3BE6490ED}" destId="{F26F54DF-D58F-41ED-8927-30208715AE92}" srcOrd="3" destOrd="0" presId="urn:microsoft.com/office/officeart/2018/2/layout/IconVerticalSolidList"/>
    <dgm:cxn modelId="{3F4D4DEF-E201-4747-9765-B161C9FC583D}" type="presParOf" srcId="{63E69E45-685D-4FAD-B4A9-FAA3BE6490ED}" destId="{29C97C92-CEBF-4FF0-A06E-E20D6B3581A8}" srcOrd="4" destOrd="0" presId="urn:microsoft.com/office/officeart/2018/2/layout/IconVerticalSolidList"/>
    <dgm:cxn modelId="{C16AC34E-83FB-4EC3-9EEC-D6B0517A45A0}" type="presParOf" srcId="{29C97C92-CEBF-4FF0-A06E-E20D6B3581A8}" destId="{67E0B7CE-6056-4D14-8187-F6252FD04B7C}" srcOrd="0" destOrd="0" presId="urn:microsoft.com/office/officeart/2018/2/layout/IconVerticalSolidList"/>
    <dgm:cxn modelId="{5E32E4AD-A39A-4253-8692-B33E0FE48120}" type="presParOf" srcId="{29C97C92-CEBF-4FF0-A06E-E20D6B3581A8}" destId="{CBB6C586-C7CA-4897-AAE3-D8A2B7324F99}" srcOrd="1" destOrd="0" presId="urn:microsoft.com/office/officeart/2018/2/layout/IconVerticalSolidList"/>
    <dgm:cxn modelId="{81B5A649-B9E3-459A-89F7-873C894A600F}" type="presParOf" srcId="{29C97C92-CEBF-4FF0-A06E-E20D6B3581A8}" destId="{9D4ADD6E-F5C5-488F-8800-B09DB41C28E1}" srcOrd="2" destOrd="0" presId="urn:microsoft.com/office/officeart/2018/2/layout/IconVerticalSolidList"/>
    <dgm:cxn modelId="{3A927744-52C0-49EE-8D27-48E88ED32F70}" type="presParOf" srcId="{29C97C92-CEBF-4FF0-A06E-E20D6B3581A8}" destId="{F236D665-4DE6-41AF-9AF0-BF9BF42344CD}" srcOrd="3" destOrd="0" presId="urn:microsoft.com/office/officeart/2018/2/layout/IconVerticalSolidList"/>
    <dgm:cxn modelId="{B3F58A47-1302-4130-81ED-1C242FCA5672}" type="presParOf" srcId="{29C97C92-CEBF-4FF0-A06E-E20D6B3581A8}" destId="{8108A650-5623-43DC-8C56-57AB96121904}" srcOrd="4" destOrd="0" presId="urn:microsoft.com/office/officeart/2018/2/layout/IconVerticalSolidList"/>
    <dgm:cxn modelId="{2F22FA98-D5C5-4132-984C-83EE7E30415F}" type="presParOf" srcId="{63E69E45-685D-4FAD-B4A9-FAA3BE6490ED}" destId="{2692EB29-C394-4C9D-92AF-751889197B47}" srcOrd="5" destOrd="0" presId="urn:microsoft.com/office/officeart/2018/2/layout/IconVerticalSolidList"/>
    <dgm:cxn modelId="{04929043-48FC-4CB1-8678-644E8D50E919}" type="presParOf" srcId="{63E69E45-685D-4FAD-B4A9-FAA3BE6490ED}" destId="{ADB87254-9D8E-4161-91F5-AA44CD5D634A}" srcOrd="6" destOrd="0" presId="urn:microsoft.com/office/officeart/2018/2/layout/IconVerticalSolidList"/>
    <dgm:cxn modelId="{A0479EF0-307B-4DF8-BA4A-28AC6E373090}" type="presParOf" srcId="{ADB87254-9D8E-4161-91F5-AA44CD5D634A}" destId="{C83A973C-2B67-426D-9C31-15AEFEFE3F05}" srcOrd="0" destOrd="0" presId="urn:microsoft.com/office/officeart/2018/2/layout/IconVerticalSolidList"/>
    <dgm:cxn modelId="{AFC225D1-BA25-4877-A702-84297AE26A7A}" type="presParOf" srcId="{ADB87254-9D8E-4161-91F5-AA44CD5D634A}" destId="{7F9541A9-E0AD-4CAD-8F47-91B1A02687EE}" srcOrd="1" destOrd="0" presId="urn:microsoft.com/office/officeart/2018/2/layout/IconVerticalSolidList"/>
    <dgm:cxn modelId="{F2F6D1F8-C544-4986-B5C1-AC0B4DA05F7E}" type="presParOf" srcId="{ADB87254-9D8E-4161-91F5-AA44CD5D634A}" destId="{E64D6A35-6D05-431E-9C8F-59609CBC100D}" srcOrd="2" destOrd="0" presId="urn:microsoft.com/office/officeart/2018/2/layout/IconVerticalSolidList"/>
    <dgm:cxn modelId="{B2069590-5257-4752-A88F-7847590BCFCF}" type="presParOf" srcId="{ADB87254-9D8E-4161-91F5-AA44CD5D634A}" destId="{442F101D-9634-4EBB-A76B-CE6E9BB25EEF}" srcOrd="3" destOrd="0" presId="urn:microsoft.com/office/officeart/2018/2/layout/IconVerticalSolidList"/>
    <dgm:cxn modelId="{01359A9D-88D5-41E7-A955-419383DBE996}" type="presParOf" srcId="{ADB87254-9D8E-4161-91F5-AA44CD5D634A}" destId="{40AF2038-DB05-4196-B6C9-12BB4348A0C3}" srcOrd="4" destOrd="0" presId="urn:microsoft.com/office/officeart/2018/2/layout/IconVerticalSolidList"/>
    <dgm:cxn modelId="{3351C9D0-5B08-4A77-B9B7-953F6E9D2CF8}" type="presParOf" srcId="{63E69E45-685D-4FAD-B4A9-FAA3BE6490ED}" destId="{3A15B8D8-F295-4AAC-A03A-7BC3F57B1B8B}" srcOrd="7" destOrd="0" presId="urn:microsoft.com/office/officeart/2018/2/layout/IconVerticalSolidList"/>
    <dgm:cxn modelId="{0B29E1D1-04B1-42F2-BEB6-3A39A6D14758}" type="presParOf" srcId="{63E69E45-685D-4FAD-B4A9-FAA3BE6490ED}" destId="{AF51EA0B-C2B8-4211-949B-779AF2D2BE86}" srcOrd="8" destOrd="0" presId="urn:microsoft.com/office/officeart/2018/2/layout/IconVerticalSolidList"/>
    <dgm:cxn modelId="{E7A02AD0-28C5-4816-B538-37944D1C2639}" type="presParOf" srcId="{AF51EA0B-C2B8-4211-949B-779AF2D2BE86}" destId="{BEB97BE0-ABA4-4C9E-969E-11D18B78EF29}" srcOrd="0" destOrd="0" presId="urn:microsoft.com/office/officeart/2018/2/layout/IconVerticalSolidList"/>
    <dgm:cxn modelId="{38A507E4-9F18-4341-AF28-19ED81E00017}" type="presParOf" srcId="{AF51EA0B-C2B8-4211-949B-779AF2D2BE86}" destId="{2E33DE1D-AC3E-42D9-B371-A25BCD6CD295}" srcOrd="1" destOrd="0" presId="urn:microsoft.com/office/officeart/2018/2/layout/IconVerticalSolidList"/>
    <dgm:cxn modelId="{0CD85BC6-74EF-415F-BAD4-6ACC5C7CC704}" type="presParOf" srcId="{AF51EA0B-C2B8-4211-949B-779AF2D2BE86}" destId="{0F338FA3-C296-48FA-A6E8-25F7B98AFA26}" srcOrd="2" destOrd="0" presId="urn:microsoft.com/office/officeart/2018/2/layout/IconVerticalSolidList"/>
    <dgm:cxn modelId="{E809F210-A046-4D07-8F1D-DDA44A9DD4F8}" type="presParOf" srcId="{AF51EA0B-C2B8-4211-949B-779AF2D2BE86}" destId="{BCE23CF7-24DC-4294-B169-6723D4E017F9}" srcOrd="3" destOrd="0" presId="urn:microsoft.com/office/officeart/2018/2/layout/IconVerticalSolidList"/>
    <dgm:cxn modelId="{563191EC-D7F8-49E7-A6EA-A340A8D0551B}" type="presParOf" srcId="{AF51EA0B-C2B8-4211-949B-779AF2D2BE86}" destId="{7A6472E6-BC12-4EB1-94E2-9810A5476047}"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DF09BB-394F-4AD2-9253-3242398B89AF}" type="doc">
      <dgm:prSet loTypeId="urn:microsoft.com/office/officeart/2005/8/layout/list1" loCatId="list" qsTypeId="urn:microsoft.com/office/officeart/2005/8/quickstyle/simple4" qsCatId="simple" csTypeId="urn:microsoft.com/office/officeart/2005/8/colors/accent2_2" csCatId="accent2"/>
      <dgm:spPr/>
      <dgm:t>
        <a:bodyPr/>
        <a:lstStyle/>
        <a:p>
          <a:endParaRPr lang="en-US"/>
        </a:p>
      </dgm:t>
    </dgm:pt>
    <dgm:pt modelId="{57A1568F-AA2D-4225-B3B7-257E3C2446C1}">
      <dgm:prSet/>
      <dgm:spPr/>
      <dgm:t>
        <a:bodyPr/>
        <a:lstStyle/>
        <a:p>
          <a:r>
            <a:rPr lang="en-US" i="1"/>
            <a:t>Who founded Virgin Airlines?</a:t>
          </a:r>
          <a:endParaRPr lang="en-US"/>
        </a:p>
      </dgm:t>
    </dgm:pt>
    <dgm:pt modelId="{8E31180E-7EF8-4701-AE31-DDB28743026C}" type="parTrans" cxnId="{0BFF60E0-5D32-473A-8D5C-04127D747086}">
      <dgm:prSet/>
      <dgm:spPr/>
      <dgm:t>
        <a:bodyPr/>
        <a:lstStyle/>
        <a:p>
          <a:endParaRPr lang="en-US"/>
        </a:p>
      </dgm:t>
    </dgm:pt>
    <dgm:pt modelId="{35809B16-4FDF-42B2-921F-93C1EBEC2183}" type="sibTrans" cxnId="{0BFF60E0-5D32-473A-8D5C-04127D747086}">
      <dgm:prSet/>
      <dgm:spPr/>
      <dgm:t>
        <a:bodyPr/>
        <a:lstStyle/>
        <a:p>
          <a:endParaRPr lang="en-US"/>
        </a:p>
      </dgm:t>
    </dgm:pt>
    <dgm:pt modelId="{751D8FB5-BBD0-4CD1-882C-1DD665E858E6}">
      <dgm:prSet/>
      <dgm:spPr/>
      <dgm:t>
        <a:bodyPr/>
        <a:lstStyle/>
        <a:p>
          <a:r>
            <a:rPr lang="en-US"/>
            <a:t>PERSON </a:t>
          </a:r>
        </a:p>
      </dgm:t>
    </dgm:pt>
    <dgm:pt modelId="{D931ADEB-EEB2-412D-9A4D-6B9C08A42133}" type="parTrans" cxnId="{D6299B7D-1138-4E68-8902-0B8042F4DC99}">
      <dgm:prSet/>
      <dgm:spPr/>
      <dgm:t>
        <a:bodyPr/>
        <a:lstStyle/>
        <a:p>
          <a:endParaRPr lang="en-US"/>
        </a:p>
      </dgm:t>
    </dgm:pt>
    <dgm:pt modelId="{C478B155-96CF-4A7F-8774-4D7B1F2A7A41}" type="sibTrans" cxnId="{D6299B7D-1138-4E68-8902-0B8042F4DC99}">
      <dgm:prSet/>
      <dgm:spPr/>
      <dgm:t>
        <a:bodyPr/>
        <a:lstStyle/>
        <a:p>
          <a:endParaRPr lang="en-US"/>
        </a:p>
      </dgm:t>
    </dgm:pt>
    <dgm:pt modelId="{F3087F50-5CE6-49BE-9D42-AAFF93F84939}">
      <dgm:prSet/>
      <dgm:spPr/>
      <dgm:t>
        <a:bodyPr/>
        <a:lstStyle/>
        <a:p>
          <a:r>
            <a:rPr lang="en-US" i="1"/>
            <a:t>What Canadian city has the largest population?</a:t>
          </a:r>
          <a:endParaRPr lang="en-US"/>
        </a:p>
      </dgm:t>
    </dgm:pt>
    <dgm:pt modelId="{F7B12DC6-40BD-471D-B0DF-4E1FAC600895}" type="parTrans" cxnId="{32AFD8A2-EC78-4059-B4C5-58567F247E6B}">
      <dgm:prSet/>
      <dgm:spPr/>
      <dgm:t>
        <a:bodyPr/>
        <a:lstStyle/>
        <a:p>
          <a:endParaRPr lang="en-US"/>
        </a:p>
      </dgm:t>
    </dgm:pt>
    <dgm:pt modelId="{540624F9-A38F-4DC1-A064-D550D08520F0}" type="sibTrans" cxnId="{32AFD8A2-EC78-4059-B4C5-58567F247E6B}">
      <dgm:prSet/>
      <dgm:spPr/>
      <dgm:t>
        <a:bodyPr/>
        <a:lstStyle/>
        <a:p>
          <a:endParaRPr lang="en-US"/>
        </a:p>
      </dgm:t>
    </dgm:pt>
    <dgm:pt modelId="{0A8023F4-8CB2-4861-8DB4-97A758C393E2}">
      <dgm:prSet/>
      <dgm:spPr/>
      <dgm:t>
        <a:bodyPr/>
        <a:lstStyle/>
        <a:p>
          <a:r>
            <a:rPr lang="en-US" i="1"/>
            <a:t>CITY.</a:t>
          </a:r>
          <a:endParaRPr lang="en-US"/>
        </a:p>
      </dgm:t>
    </dgm:pt>
    <dgm:pt modelId="{A67E00EC-C258-491D-910C-2DC78BE985A7}" type="parTrans" cxnId="{6E8DE491-A1BC-40DB-8E20-95E7CAAD4BD7}">
      <dgm:prSet/>
      <dgm:spPr/>
      <dgm:t>
        <a:bodyPr/>
        <a:lstStyle/>
        <a:p>
          <a:endParaRPr lang="en-US"/>
        </a:p>
      </dgm:t>
    </dgm:pt>
    <dgm:pt modelId="{6DB86618-E4D9-4C99-A44A-6CDEB5BE5404}" type="sibTrans" cxnId="{6E8DE491-A1BC-40DB-8E20-95E7CAAD4BD7}">
      <dgm:prSet/>
      <dgm:spPr/>
      <dgm:t>
        <a:bodyPr/>
        <a:lstStyle/>
        <a:p>
          <a:endParaRPr lang="en-US"/>
        </a:p>
      </dgm:t>
    </dgm:pt>
    <dgm:pt modelId="{3259CD63-A87E-4D20-875B-C3743E244673}" type="pres">
      <dgm:prSet presAssocID="{77DF09BB-394F-4AD2-9253-3242398B89AF}" presName="linear" presStyleCnt="0">
        <dgm:presLayoutVars>
          <dgm:dir/>
          <dgm:animLvl val="lvl"/>
          <dgm:resizeHandles val="exact"/>
        </dgm:presLayoutVars>
      </dgm:prSet>
      <dgm:spPr/>
    </dgm:pt>
    <dgm:pt modelId="{360B5F86-1FDB-4F22-9234-DB723C7CA9D9}" type="pres">
      <dgm:prSet presAssocID="{57A1568F-AA2D-4225-B3B7-257E3C2446C1}" presName="parentLin" presStyleCnt="0"/>
      <dgm:spPr/>
    </dgm:pt>
    <dgm:pt modelId="{74EECB8A-9E5C-4F20-A759-4237463A470B}" type="pres">
      <dgm:prSet presAssocID="{57A1568F-AA2D-4225-B3B7-257E3C2446C1}" presName="parentLeftMargin" presStyleLbl="node1" presStyleIdx="0" presStyleCnt="2"/>
      <dgm:spPr/>
    </dgm:pt>
    <dgm:pt modelId="{69800AEB-822C-4DC0-BFF5-F6BEC4E2299D}" type="pres">
      <dgm:prSet presAssocID="{57A1568F-AA2D-4225-B3B7-257E3C2446C1}" presName="parentText" presStyleLbl="node1" presStyleIdx="0" presStyleCnt="2">
        <dgm:presLayoutVars>
          <dgm:chMax val="0"/>
          <dgm:bulletEnabled val="1"/>
        </dgm:presLayoutVars>
      </dgm:prSet>
      <dgm:spPr/>
    </dgm:pt>
    <dgm:pt modelId="{A0E243A2-FD10-4002-B295-3489F6260451}" type="pres">
      <dgm:prSet presAssocID="{57A1568F-AA2D-4225-B3B7-257E3C2446C1}" presName="negativeSpace" presStyleCnt="0"/>
      <dgm:spPr/>
    </dgm:pt>
    <dgm:pt modelId="{89DCBDE6-F197-45C1-9C02-46005859FAA4}" type="pres">
      <dgm:prSet presAssocID="{57A1568F-AA2D-4225-B3B7-257E3C2446C1}" presName="childText" presStyleLbl="conFgAcc1" presStyleIdx="0" presStyleCnt="2">
        <dgm:presLayoutVars>
          <dgm:bulletEnabled val="1"/>
        </dgm:presLayoutVars>
      </dgm:prSet>
      <dgm:spPr/>
    </dgm:pt>
    <dgm:pt modelId="{8AF651C8-D05A-4C86-A39A-E989F7420F28}" type="pres">
      <dgm:prSet presAssocID="{35809B16-4FDF-42B2-921F-93C1EBEC2183}" presName="spaceBetweenRectangles" presStyleCnt="0"/>
      <dgm:spPr/>
    </dgm:pt>
    <dgm:pt modelId="{A7EE601B-F95B-47CC-AEDB-58440D83A5A7}" type="pres">
      <dgm:prSet presAssocID="{F3087F50-5CE6-49BE-9D42-AAFF93F84939}" presName="parentLin" presStyleCnt="0"/>
      <dgm:spPr/>
    </dgm:pt>
    <dgm:pt modelId="{AB7E5AB4-A3A6-4CB4-810C-06B846B576AF}" type="pres">
      <dgm:prSet presAssocID="{F3087F50-5CE6-49BE-9D42-AAFF93F84939}" presName="parentLeftMargin" presStyleLbl="node1" presStyleIdx="0" presStyleCnt="2"/>
      <dgm:spPr/>
    </dgm:pt>
    <dgm:pt modelId="{FB93BD49-5351-49CA-8DE7-9A28F3043123}" type="pres">
      <dgm:prSet presAssocID="{F3087F50-5CE6-49BE-9D42-AAFF93F84939}" presName="parentText" presStyleLbl="node1" presStyleIdx="1" presStyleCnt="2">
        <dgm:presLayoutVars>
          <dgm:chMax val="0"/>
          <dgm:bulletEnabled val="1"/>
        </dgm:presLayoutVars>
      </dgm:prSet>
      <dgm:spPr/>
    </dgm:pt>
    <dgm:pt modelId="{8433C8B4-18C3-4ACA-A8BA-05EE4B0B59AB}" type="pres">
      <dgm:prSet presAssocID="{F3087F50-5CE6-49BE-9D42-AAFF93F84939}" presName="negativeSpace" presStyleCnt="0"/>
      <dgm:spPr/>
    </dgm:pt>
    <dgm:pt modelId="{92F57873-AB19-493F-8224-2FEC889759F0}" type="pres">
      <dgm:prSet presAssocID="{F3087F50-5CE6-49BE-9D42-AAFF93F84939}" presName="childText" presStyleLbl="conFgAcc1" presStyleIdx="1" presStyleCnt="2">
        <dgm:presLayoutVars>
          <dgm:bulletEnabled val="1"/>
        </dgm:presLayoutVars>
      </dgm:prSet>
      <dgm:spPr/>
    </dgm:pt>
  </dgm:ptLst>
  <dgm:cxnLst>
    <dgm:cxn modelId="{9C24FC2B-AF44-468F-94C3-A9882C465C06}" type="presOf" srcId="{57A1568F-AA2D-4225-B3B7-257E3C2446C1}" destId="{74EECB8A-9E5C-4F20-A759-4237463A470B}" srcOrd="0" destOrd="0" presId="urn:microsoft.com/office/officeart/2005/8/layout/list1"/>
    <dgm:cxn modelId="{3EAA142F-01E0-4A6A-A555-CB3BEF179B9D}" type="presOf" srcId="{0A8023F4-8CB2-4861-8DB4-97A758C393E2}" destId="{92F57873-AB19-493F-8224-2FEC889759F0}" srcOrd="0" destOrd="0" presId="urn:microsoft.com/office/officeart/2005/8/layout/list1"/>
    <dgm:cxn modelId="{23881633-71E5-44E9-820F-80352CD7FAF2}" type="presOf" srcId="{751D8FB5-BBD0-4CD1-882C-1DD665E858E6}" destId="{89DCBDE6-F197-45C1-9C02-46005859FAA4}" srcOrd="0" destOrd="0" presId="urn:microsoft.com/office/officeart/2005/8/layout/list1"/>
    <dgm:cxn modelId="{1A1DDF42-4BFA-42A5-BD95-7D503F9893BF}" type="presOf" srcId="{F3087F50-5CE6-49BE-9D42-AAFF93F84939}" destId="{FB93BD49-5351-49CA-8DE7-9A28F3043123}" srcOrd="1" destOrd="0" presId="urn:microsoft.com/office/officeart/2005/8/layout/list1"/>
    <dgm:cxn modelId="{E21AC154-62E9-4856-B8C9-6B8AF94A2775}" type="presOf" srcId="{77DF09BB-394F-4AD2-9253-3242398B89AF}" destId="{3259CD63-A87E-4D20-875B-C3743E244673}" srcOrd="0" destOrd="0" presId="urn:microsoft.com/office/officeart/2005/8/layout/list1"/>
    <dgm:cxn modelId="{D6299B7D-1138-4E68-8902-0B8042F4DC99}" srcId="{57A1568F-AA2D-4225-B3B7-257E3C2446C1}" destId="{751D8FB5-BBD0-4CD1-882C-1DD665E858E6}" srcOrd="0" destOrd="0" parTransId="{D931ADEB-EEB2-412D-9A4D-6B9C08A42133}" sibTransId="{C478B155-96CF-4A7F-8774-4D7B1F2A7A41}"/>
    <dgm:cxn modelId="{B3FDF67D-5C79-4371-B3A2-756ED80BB492}" type="presOf" srcId="{57A1568F-AA2D-4225-B3B7-257E3C2446C1}" destId="{69800AEB-822C-4DC0-BFF5-F6BEC4E2299D}" srcOrd="1" destOrd="0" presId="urn:microsoft.com/office/officeart/2005/8/layout/list1"/>
    <dgm:cxn modelId="{D34DBE89-952D-4B49-82A8-73EFA376CDDE}" type="presOf" srcId="{F3087F50-5CE6-49BE-9D42-AAFF93F84939}" destId="{AB7E5AB4-A3A6-4CB4-810C-06B846B576AF}" srcOrd="0" destOrd="0" presId="urn:microsoft.com/office/officeart/2005/8/layout/list1"/>
    <dgm:cxn modelId="{6E8DE491-A1BC-40DB-8E20-95E7CAAD4BD7}" srcId="{F3087F50-5CE6-49BE-9D42-AAFF93F84939}" destId="{0A8023F4-8CB2-4861-8DB4-97A758C393E2}" srcOrd="0" destOrd="0" parTransId="{A67E00EC-C258-491D-910C-2DC78BE985A7}" sibTransId="{6DB86618-E4D9-4C99-A44A-6CDEB5BE5404}"/>
    <dgm:cxn modelId="{32AFD8A2-EC78-4059-B4C5-58567F247E6B}" srcId="{77DF09BB-394F-4AD2-9253-3242398B89AF}" destId="{F3087F50-5CE6-49BE-9D42-AAFF93F84939}" srcOrd="1" destOrd="0" parTransId="{F7B12DC6-40BD-471D-B0DF-4E1FAC600895}" sibTransId="{540624F9-A38F-4DC1-A064-D550D08520F0}"/>
    <dgm:cxn modelId="{0BFF60E0-5D32-473A-8D5C-04127D747086}" srcId="{77DF09BB-394F-4AD2-9253-3242398B89AF}" destId="{57A1568F-AA2D-4225-B3B7-257E3C2446C1}" srcOrd="0" destOrd="0" parTransId="{8E31180E-7EF8-4701-AE31-DDB28743026C}" sibTransId="{35809B16-4FDF-42B2-921F-93C1EBEC2183}"/>
    <dgm:cxn modelId="{4234AE00-E006-4F9D-8479-0A25C2045AF1}" type="presParOf" srcId="{3259CD63-A87E-4D20-875B-C3743E244673}" destId="{360B5F86-1FDB-4F22-9234-DB723C7CA9D9}" srcOrd="0" destOrd="0" presId="urn:microsoft.com/office/officeart/2005/8/layout/list1"/>
    <dgm:cxn modelId="{98D275DC-86CC-4D39-A101-1F7E2D3DE881}" type="presParOf" srcId="{360B5F86-1FDB-4F22-9234-DB723C7CA9D9}" destId="{74EECB8A-9E5C-4F20-A759-4237463A470B}" srcOrd="0" destOrd="0" presId="urn:microsoft.com/office/officeart/2005/8/layout/list1"/>
    <dgm:cxn modelId="{DA1CCB0E-7740-44FC-AF1E-29C4B40E34E0}" type="presParOf" srcId="{360B5F86-1FDB-4F22-9234-DB723C7CA9D9}" destId="{69800AEB-822C-4DC0-BFF5-F6BEC4E2299D}" srcOrd="1" destOrd="0" presId="urn:microsoft.com/office/officeart/2005/8/layout/list1"/>
    <dgm:cxn modelId="{1C67AD50-85BF-4529-9983-D8E3AB08785B}" type="presParOf" srcId="{3259CD63-A87E-4D20-875B-C3743E244673}" destId="{A0E243A2-FD10-4002-B295-3489F6260451}" srcOrd="1" destOrd="0" presId="urn:microsoft.com/office/officeart/2005/8/layout/list1"/>
    <dgm:cxn modelId="{90CD23F8-BAC1-4E5D-8D3D-F4F3732DC8D6}" type="presParOf" srcId="{3259CD63-A87E-4D20-875B-C3743E244673}" destId="{89DCBDE6-F197-45C1-9C02-46005859FAA4}" srcOrd="2" destOrd="0" presId="urn:microsoft.com/office/officeart/2005/8/layout/list1"/>
    <dgm:cxn modelId="{509944F7-1F9C-4017-ABE3-A3C47094F593}" type="presParOf" srcId="{3259CD63-A87E-4D20-875B-C3743E244673}" destId="{8AF651C8-D05A-4C86-A39A-E989F7420F28}" srcOrd="3" destOrd="0" presId="urn:microsoft.com/office/officeart/2005/8/layout/list1"/>
    <dgm:cxn modelId="{F544DE10-2C84-45BD-82F3-4A235BA2AA75}" type="presParOf" srcId="{3259CD63-A87E-4D20-875B-C3743E244673}" destId="{A7EE601B-F95B-47CC-AEDB-58440D83A5A7}" srcOrd="4" destOrd="0" presId="urn:microsoft.com/office/officeart/2005/8/layout/list1"/>
    <dgm:cxn modelId="{7A25CFB7-96FD-4A21-8B26-25E163758420}" type="presParOf" srcId="{A7EE601B-F95B-47CC-AEDB-58440D83A5A7}" destId="{AB7E5AB4-A3A6-4CB4-810C-06B846B576AF}" srcOrd="0" destOrd="0" presId="urn:microsoft.com/office/officeart/2005/8/layout/list1"/>
    <dgm:cxn modelId="{9312B7C1-EDB5-4593-A3F4-C615CC1AC8FF}" type="presParOf" srcId="{A7EE601B-F95B-47CC-AEDB-58440D83A5A7}" destId="{FB93BD49-5351-49CA-8DE7-9A28F3043123}" srcOrd="1" destOrd="0" presId="urn:microsoft.com/office/officeart/2005/8/layout/list1"/>
    <dgm:cxn modelId="{FFCCFB8B-20AA-4440-AB51-248BE8A1CDA4}" type="presParOf" srcId="{3259CD63-A87E-4D20-875B-C3743E244673}" destId="{8433C8B4-18C3-4ACA-A8BA-05EE4B0B59AB}" srcOrd="5" destOrd="0" presId="urn:microsoft.com/office/officeart/2005/8/layout/list1"/>
    <dgm:cxn modelId="{277590EE-994F-4E6E-B89B-B0E4E2106AFE}" type="presParOf" srcId="{3259CD63-A87E-4D20-875B-C3743E244673}" destId="{92F57873-AB19-493F-8224-2FEC889759F0}"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14E2BB3-15F7-4465-A57F-8189A33D8BDF}" type="doc">
      <dgm:prSet loTypeId="urn:microsoft.com/office/officeart/2005/8/layout/list1" loCatId="list" qsTypeId="urn:microsoft.com/office/officeart/2005/8/quickstyle/simple2" qsCatId="simple" csTypeId="urn:microsoft.com/office/officeart/2005/8/colors/accent2_2" csCatId="accent2"/>
      <dgm:spPr/>
      <dgm:t>
        <a:bodyPr/>
        <a:lstStyle/>
        <a:p>
          <a:endParaRPr lang="en-US"/>
        </a:p>
      </dgm:t>
    </dgm:pt>
    <dgm:pt modelId="{A3437C1D-E025-434D-9933-5EB9C0CCE126}">
      <dgm:prSet/>
      <dgm:spPr/>
      <dgm:t>
        <a:bodyPr/>
        <a:lstStyle/>
        <a:p>
          <a:r>
            <a:rPr lang="en-US"/>
            <a:t>6 coarse classes</a:t>
          </a:r>
        </a:p>
      </dgm:t>
    </dgm:pt>
    <dgm:pt modelId="{6F15E46A-933D-4061-A2F8-C55EA5D85FD1}" type="parTrans" cxnId="{AF92D07A-F633-4D67-B364-73F74C2D394D}">
      <dgm:prSet/>
      <dgm:spPr/>
      <dgm:t>
        <a:bodyPr/>
        <a:lstStyle/>
        <a:p>
          <a:endParaRPr lang="en-US"/>
        </a:p>
      </dgm:t>
    </dgm:pt>
    <dgm:pt modelId="{434070FF-2F4D-40E7-A869-18E5F755A101}" type="sibTrans" cxnId="{AF92D07A-F633-4D67-B364-73F74C2D394D}">
      <dgm:prSet/>
      <dgm:spPr/>
      <dgm:t>
        <a:bodyPr/>
        <a:lstStyle/>
        <a:p>
          <a:endParaRPr lang="en-US"/>
        </a:p>
      </dgm:t>
    </dgm:pt>
    <dgm:pt modelId="{FA961CCF-DFF9-4C00-99CA-4851E7D0F86D}">
      <dgm:prSet/>
      <dgm:spPr/>
      <dgm:t>
        <a:bodyPr/>
        <a:lstStyle/>
        <a:p>
          <a:r>
            <a:rPr lang="en-US"/>
            <a:t>ABBEVIATION, ENTITY, DESCRIPTION, HUMAN, LOCATION, NUMERIC</a:t>
          </a:r>
        </a:p>
      </dgm:t>
    </dgm:pt>
    <dgm:pt modelId="{5A1B1B48-918E-4568-A30C-E0FD8D30308C}" type="parTrans" cxnId="{EEFC9DBA-7570-401D-9F9B-DDDECC973588}">
      <dgm:prSet/>
      <dgm:spPr/>
      <dgm:t>
        <a:bodyPr/>
        <a:lstStyle/>
        <a:p>
          <a:endParaRPr lang="en-US"/>
        </a:p>
      </dgm:t>
    </dgm:pt>
    <dgm:pt modelId="{640FED40-6F6F-4DB7-AB43-93441C4B2601}" type="sibTrans" cxnId="{EEFC9DBA-7570-401D-9F9B-DDDECC973588}">
      <dgm:prSet/>
      <dgm:spPr/>
      <dgm:t>
        <a:bodyPr/>
        <a:lstStyle/>
        <a:p>
          <a:endParaRPr lang="en-US"/>
        </a:p>
      </dgm:t>
    </dgm:pt>
    <dgm:pt modelId="{6505A674-4AA7-4A9A-88A7-381910E00A0C}">
      <dgm:prSet/>
      <dgm:spPr/>
      <dgm:t>
        <a:bodyPr/>
        <a:lstStyle/>
        <a:p>
          <a:r>
            <a:rPr lang="en-US"/>
            <a:t>50 finer classes</a:t>
          </a:r>
        </a:p>
      </dgm:t>
    </dgm:pt>
    <dgm:pt modelId="{0849D486-BA2C-4D48-BFFD-F84133DF3CCD}" type="parTrans" cxnId="{7D537C90-8135-412B-9C50-2477FC50E985}">
      <dgm:prSet/>
      <dgm:spPr/>
      <dgm:t>
        <a:bodyPr/>
        <a:lstStyle/>
        <a:p>
          <a:endParaRPr lang="en-US"/>
        </a:p>
      </dgm:t>
    </dgm:pt>
    <dgm:pt modelId="{C59050B6-81CA-4504-A948-946451AEC21D}" type="sibTrans" cxnId="{7D537C90-8135-412B-9C50-2477FC50E985}">
      <dgm:prSet/>
      <dgm:spPr/>
      <dgm:t>
        <a:bodyPr/>
        <a:lstStyle/>
        <a:p>
          <a:endParaRPr lang="en-US"/>
        </a:p>
      </dgm:t>
    </dgm:pt>
    <dgm:pt modelId="{50B2B9E3-BDDC-4C79-9D67-712387984A23}">
      <dgm:prSet/>
      <dgm:spPr/>
      <dgm:t>
        <a:bodyPr/>
        <a:lstStyle/>
        <a:p>
          <a:r>
            <a:rPr lang="en-US"/>
            <a:t>LOCATION: city, country, mountain…</a:t>
          </a:r>
        </a:p>
      </dgm:t>
    </dgm:pt>
    <dgm:pt modelId="{809E56A6-01FB-4D33-A712-56FD25574E79}" type="parTrans" cxnId="{2EE90179-3587-4219-B868-A9BFC2E9A315}">
      <dgm:prSet/>
      <dgm:spPr/>
      <dgm:t>
        <a:bodyPr/>
        <a:lstStyle/>
        <a:p>
          <a:endParaRPr lang="en-US"/>
        </a:p>
      </dgm:t>
    </dgm:pt>
    <dgm:pt modelId="{89076CD6-A81F-4806-A553-C1696AFF0BA1}" type="sibTrans" cxnId="{2EE90179-3587-4219-B868-A9BFC2E9A315}">
      <dgm:prSet/>
      <dgm:spPr/>
      <dgm:t>
        <a:bodyPr/>
        <a:lstStyle/>
        <a:p>
          <a:endParaRPr lang="en-US"/>
        </a:p>
      </dgm:t>
    </dgm:pt>
    <dgm:pt modelId="{D1E107BC-C12F-4B66-B8F6-CE7E6060C365}">
      <dgm:prSet/>
      <dgm:spPr/>
      <dgm:t>
        <a:bodyPr/>
        <a:lstStyle/>
        <a:p>
          <a:r>
            <a:rPr lang="en-US"/>
            <a:t>HUMAN: group, individual, title, description</a:t>
          </a:r>
        </a:p>
      </dgm:t>
    </dgm:pt>
    <dgm:pt modelId="{38C78910-4608-4684-892A-1B364D662FF5}" type="parTrans" cxnId="{01C986B5-C4C6-4C8F-8B6B-1B476BAFD908}">
      <dgm:prSet/>
      <dgm:spPr/>
      <dgm:t>
        <a:bodyPr/>
        <a:lstStyle/>
        <a:p>
          <a:endParaRPr lang="en-US"/>
        </a:p>
      </dgm:t>
    </dgm:pt>
    <dgm:pt modelId="{108C0507-B8E7-440A-A0C9-22ED72440838}" type="sibTrans" cxnId="{01C986B5-C4C6-4C8F-8B6B-1B476BAFD908}">
      <dgm:prSet/>
      <dgm:spPr/>
      <dgm:t>
        <a:bodyPr/>
        <a:lstStyle/>
        <a:p>
          <a:endParaRPr lang="en-US"/>
        </a:p>
      </dgm:t>
    </dgm:pt>
    <dgm:pt modelId="{962BB231-38F1-4F2B-BCBA-835B400B8684}">
      <dgm:prSet/>
      <dgm:spPr/>
      <dgm:t>
        <a:bodyPr/>
        <a:lstStyle/>
        <a:p>
          <a:r>
            <a:rPr lang="en-US"/>
            <a:t>ENTITY: animal, body, color, currency…</a:t>
          </a:r>
        </a:p>
      </dgm:t>
    </dgm:pt>
    <dgm:pt modelId="{55C4BA5D-5DF0-4CF0-8789-802503C54340}" type="parTrans" cxnId="{60B86692-2FE6-4BFD-B7DC-9C1F6268AB54}">
      <dgm:prSet/>
      <dgm:spPr/>
      <dgm:t>
        <a:bodyPr/>
        <a:lstStyle/>
        <a:p>
          <a:endParaRPr lang="en-US"/>
        </a:p>
      </dgm:t>
    </dgm:pt>
    <dgm:pt modelId="{432955F8-22D8-42CB-9C9B-B1292A2E09DD}" type="sibTrans" cxnId="{60B86692-2FE6-4BFD-B7DC-9C1F6268AB54}">
      <dgm:prSet/>
      <dgm:spPr/>
      <dgm:t>
        <a:bodyPr/>
        <a:lstStyle/>
        <a:p>
          <a:endParaRPr lang="en-US"/>
        </a:p>
      </dgm:t>
    </dgm:pt>
    <dgm:pt modelId="{6E9324B1-E738-4059-9749-1363E6304C91}" type="pres">
      <dgm:prSet presAssocID="{614E2BB3-15F7-4465-A57F-8189A33D8BDF}" presName="linear" presStyleCnt="0">
        <dgm:presLayoutVars>
          <dgm:dir/>
          <dgm:animLvl val="lvl"/>
          <dgm:resizeHandles val="exact"/>
        </dgm:presLayoutVars>
      </dgm:prSet>
      <dgm:spPr/>
    </dgm:pt>
    <dgm:pt modelId="{8CE45AB3-F58E-4E3A-B6E8-72F246BB5E87}" type="pres">
      <dgm:prSet presAssocID="{A3437C1D-E025-434D-9933-5EB9C0CCE126}" presName="parentLin" presStyleCnt="0"/>
      <dgm:spPr/>
    </dgm:pt>
    <dgm:pt modelId="{F8870EEA-88F7-48FA-B485-6C08F4DFC9F5}" type="pres">
      <dgm:prSet presAssocID="{A3437C1D-E025-434D-9933-5EB9C0CCE126}" presName="parentLeftMargin" presStyleLbl="node1" presStyleIdx="0" presStyleCnt="2"/>
      <dgm:spPr/>
    </dgm:pt>
    <dgm:pt modelId="{77B08910-DA3C-4837-909D-5EF2D6E527BB}" type="pres">
      <dgm:prSet presAssocID="{A3437C1D-E025-434D-9933-5EB9C0CCE126}" presName="parentText" presStyleLbl="node1" presStyleIdx="0" presStyleCnt="2">
        <dgm:presLayoutVars>
          <dgm:chMax val="0"/>
          <dgm:bulletEnabled val="1"/>
        </dgm:presLayoutVars>
      </dgm:prSet>
      <dgm:spPr/>
    </dgm:pt>
    <dgm:pt modelId="{DEFF2E47-CAB5-4214-A537-3505A6EFCF0A}" type="pres">
      <dgm:prSet presAssocID="{A3437C1D-E025-434D-9933-5EB9C0CCE126}" presName="negativeSpace" presStyleCnt="0"/>
      <dgm:spPr/>
    </dgm:pt>
    <dgm:pt modelId="{A735835E-2042-471A-9AD1-C3FB3B1BCBE6}" type="pres">
      <dgm:prSet presAssocID="{A3437C1D-E025-434D-9933-5EB9C0CCE126}" presName="childText" presStyleLbl="conFgAcc1" presStyleIdx="0" presStyleCnt="2">
        <dgm:presLayoutVars>
          <dgm:bulletEnabled val="1"/>
        </dgm:presLayoutVars>
      </dgm:prSet>
      <dgm:spPr/>
    </dgm:pt>
    <dgm:pt modelId="{CDCFD810-DA82-4D76-BBBF-D1039E7F7EF4}" type="pres">
      <dgm:prSet presAssocID="{434070FF-2F4D-40E7-A869-18E5F755A101}" presName="spaceBetweenRectangles" presStyleCnt="0"/>
      <dgm:spPr/>
    </dgm:pt>
    <dgm:pt modelId="{AB6D7F16-44C4-440F-8DA3-E4331C8923EA}" type="pres">
      <dgm:prSet presAssocID="{6505A674-4AA7-4A9A-88A7-381910E00A0C}" presName="parentLin" presStyleCnt="0"/>
      <dgm:spPr/>
    </dgm:pt>
    <dgm:pt modelId="{A04BE123-5202-4156-A329-4A8FF2C81D8E}" type="pres">
      <dgm:prSet presAssocID="{6505A674-4AA7-4A9A-88A7-381910E00A0C}" presName="parentLeftMargin" presStyleLbl="node1" presStyleIdx="0" presStyleCnt="2"/>
      <dgm:spPr/>
    </dgm:pt>
    <dgm:pt modelId="{826BE095-5766-4947-AC69-DECE78EEC028}" type="pres">
      <dgm:prSet presAssocID="{6505A674-4AA7-4A9A-88A7-381910E00A0C}" presName="parentText" presStyleLbl="node1" presStyleIdx="1" presStyleCnt="2">
        <dgm:presLayoutVars>
          <dgm:chMax val="0"/>
          <dgm:bulletEnabled val="1"/>
        </dgm:presLayoutVars>
      </dgm:prSet>
      <dgm:spPr/>
    </dgm:pt>
    <dgm:pt modelId="{AD7F258B-A445-43DF-9D07-D17BB76A2950}" type="pres">
      <dgm:prSet presAssocID="{6505A674-4AA7-4A9A-88A7-381910E00A0C}" presName="negativeSpace" presStyleCnt="0"/>
      <dgm:spPr/>
    </dgm:pt>
    <dgm:pt modelId="{55AE8C6F-7C59-4A71-91FC-F9302F18A1EC}" type="pres">
      <dgm:prSet presAssocID="{6505A674-4AA7-4A9A-88A7-381910E00A0C}" presName="childText" presStyleLbl="conFgAcc1" presStyleIdx="1" presStyleCnt="2">
        <dgm:presLayoutVars>
          <dgm:bulletEnabled val="1"/>
        </dgm:presLayoutVars>
      </dgm:prSet>
      <dgm:spPr/>
    </dgm:pt>
  </dgm:ptLst>
  <dgm:cxnLst>
    <dgm:cxn modelId="{2B1BA963-4F21-4252-AB04-61D1C9CCC342}" type="presOf" srcId="{A3437C1D-E025-434D-9933-5EB9C0CCE126}" destId="{F8870EEA-88F7-48FA-B485-6C08F4DFC9F5}" srcOrd="0" destOrd="0" presId="urn:microsoft.com/office/officeart/2005/8/layout/list1"/>
    <dgm:cxn modelId="{24C21246-9AFC-487C-BE41-EF41F8E7C44D}" type="presOf" srcId="{6505A674-4AA7-4A9A-88A7-381910E00A0C}" destId="{826BE095-5766-4947-AC69-DECE78EEC028}" srcOrd="1" destOrd="0" presId="urn:microsoft.com/office/officeart/2005/8/layout/list1"/>
    <dgm:cxn modelId="{041AF668-55EF-45DC-BF06-0FC2297C9F94}" type="presOf" srcId="{614E2BB3-15F7-4465-A57F-8189A33D8BDF}" destId="{6E9324B1-E738-4059-9749-1363E6304C91}" srcOrd="0" destOrd="0" presId="urn:microsoft.com/office/officeart/2005/8/layout/list1"/>
    <dgm:cxn modelId="{C8A8D86D-E494-4731-90A9-DF34845EF589}" type="presOf" srcId="{D1E107BC-C12F-4B66-B8F6-CE7E6060C365}" destId="{55AE8C6F-7C59-4A71-91FC-F9302F18A1EC}" srcOrd="0" destOrd="1" presId="urn:microsoft.com/office/officeart/2005/8/layout/list1"/>
    <dgm:cxn modelId="{0AE9B750-A345-4C91-AB90-587E7031232A}" type="presOf" srcId="{A3437C1D-E025-434D-9933-5EB9C0CCE126}" destId="{77B08910-DA3C-4837-909D-5EF2D6E527BB}" srcOrd="1" destOrd="0" presId="urn:microsoft.com/office/officeart/2005/8/layout/list1"/>
    <dgm:cxn modelId="{2EE90179-3587-4219-B868-A9BFC2E9A315}" srcId="{6505A674-4AA7-4A9A-88A7-381910E00A0C}" destId="{50B2B9E3-BDDC-4C79-9D67-712387984A23}" srcOrd="0" destOrd="0" parTransId="{809E56A6-01FB-4D33-A712-56FD25574E79}" sibTransId="{89076CD6-A81F-4806-A553-C1696AFF0BA1}"/>
    <dgm:cxn modelId="{AF92D07A-F633-4D67-B364-73F74C2D394D}" srcId="{614E2BB3-15F7-4465-A57F-8189A33D8BDF}" destId="{A3437C1D-E025-434D-9933-5EB9C0CCE126}" srcOrd="0" destOrd="0" parTransId="{6F15E46A-933D-4061-A2F8-C55EA5D85FD1}" sibTransId="{434070FF-2F4D-40E7-A869-18E5F755A101}"/>
    <dgm:cxn modelId="{986C9A86-97F6-4A32-9571-82D6949ADC67}" type="presOf" srcId="{50B2B9E3-BDDC-4C79-9D67-712387984A23}" destId="{55AE8C6F-7C59-4A71-91FC-F9302F18A1EC}" srcOrd="0" destOrd="0" presId="urn:microsoft.com/office/officeart/2005/8/layout/list1"/>
    <dgm:cxn modelId="{7D537C90-8135-412B-9C50-2477FC50E985}" srcId="{614E2BB3-15F7-4465-A57F-8189A33D8BDF}" destId="{6505A674-4AA7-4A9A-88A7-381910E00A0C}" srcOrd="1" destOrd="0" parTransId="{0849D486-BA2C-4D48-BFFD-F84133DF3CCD}" sibTransId="{C59050B6-81CA-4504-A948-946451AEC21D}"/>
    <dgm:cxn modelId="{60B86692-2FE6-4BFD-B7DC-9C1F6268AB54}" srcId="{6505A674-4AA7-4A9A-88A7-381910E00A0C}" destId="{962BB231-38F1-4F2B-BCBA-835B400B8684}" srcOrd="2" destOrd="0" parTransId="{55C4BA5D-5DF0-4CF0-8789-802503C54340}" sibTransId="{432955F8-22D8-42CB-9C9B-B1292A2E09DD}"/>
    <dgm:cxn modelId="{408BBA94-2DDC-4C26-8AAB-B9BEFE3F3693}" type="presOf" srcId="{6505A674-4AA7-4A9A-88A7-381910E00A0C}" destId="{A04BE123-5202-4156-A329-4A8FF2C81D8E}" srcOrd="0" destOrd="0" presId="urn:microsoft.com/office/officeart/2005/8/layout/list1"/>
    <dgm:cxn modelId="{A43AD5AD-81C1-444D-8804-E8765C67EE39}" type="presOf" srcId="{FA961CCF-DFF9-4C00-99CA-4851E7D0F86D}" destId="{A735835E-2042-471A-9AD1-C3FB3B1BCBE6}" srcOrd="0" destOrd="0" presId="urn:microsoft.com/office/officeart/2005/8/layout/list1"/>
    <dgm:cxn modelId="{657CF4B1-0147-4069-B38D-79083CE17635}" type="presOf" srcId="{962BB231-38F1-4F2B-BCBA-835B400B8684}" destId="{55AE8C6F-7C59-4A71-91FC-F9302F18A1EC}" srcOrd="0" destOrd="2" presId="urn:microsoft.com/office/officeart/2005/8/layout/list1"/>
    <dgm:cxn modelId="{01C986B5-C4C6-4C8F-8B6B-1B476BAFD908}" srcId="{6505A674-4AA7-4A9A-88A7-381910E00A0C}" destId="{D1E107BC-C12F-4B66-B8F6-CE7E6060C365}" srcOrd="1" destOrd="0" parTransId="{38C78910-4608-4684-892A-1B364D662FF5}" sibTransId="{108C0507-B8E7-440A-A0C9-22ED72440838}"/>
    <dgm:cxn modelId="{EEFC9DBA-7570-401D-9F9B-DDDECC973588}" srcId="{A3437C1D-E025-434D-9933-5EB9C0CCE126}" destId="{FA961CCF-DFF9-4C00-99CA-4851E7D0F86D}" srcOrd="0" destOrd="0" parTransId="{5A1B1B48-918E-4568-A30C-E0FD8D30308C}" sibTransId="{640FED40-6F6F-4DB7-AB43-93441C4B2601}"/>
    <dgm:cxn modelId="{F307EE4C-183E-487E-88C5-8C7FC4DC2521}" type="presParOf" srcId="{6E9324B1-E738-4059-9749-1363E6304C91}" destId="{8CE45AB3-F58E-4E3A-B6E8-72F246BB5E87}" srcOrd="0" destOrd="0" presId="urn:microsoft.com/office/officeart/2005/8/layout/list1"/>
    <dgm:cxn modelId="{D175412C-9A33-46A5-8397-83E743903D1F}" type="presParOf" srcId="{8CE45AB3-F58E-4E3A-B6E8-72F246BB5E87}" destId="{F8870EEA-88F7-48FA-B485-6C08F4DFC9F5}" srcOrd="0" destOrd="0" presId="urn:microsoft.com/office/officeart/2005/8/layout/list1"/>
    <dgm:cxn modelId="{3A9A82EA-6A5C-44AC-A7A1-D34A98E3F199}" type="presParOf" srcId="{8CE45AB3-F58E-4E3A-B6E8-72F246BB5E87}" destId="{77B08910-DA3C-4837-909D-5EF2D6E527BB}" srcOrd="1" destOrd="0" presId="urn:microsoft.com/office/officeart/2005/8/layout/list1"/>
    <dgm:cxn modelId="{BEB61F0F-1731-47BE-B8AB-92D20E407D16}" type="presParOf" srcId="{6E9324B1-E738-4059-9749-1363E6304C91}" destId="{DEFF2E47-CAB5-4214-A537-3505A6EFCF0A}" srcOrd="1" destOrd="0" presId="urn:microsoft.com/office/officeart/2005/8/layout/list1"/>
    <dgm:cxn modelId="{BF197713-0448-4A8A-B3B6-D4640EC3E86E}" type="presParOf" srcId="{6E9324B1-E738-4059-9749-1363E6304C91}" destId="{A735835E-2042-471A-9AD1-C3FB3B1BCBE6}" srcOrd="2" destOrd="0" presId="urn:microsoft.com/office/officeart/2005/8/layout/list1"/>
    <dgm:cxn modelId="{68F2D19C-A3A1-48C3-B1B4-B5404B88A726}" type="presParOf" srcId="{6E9324B1-E738-4059-9749-1363E6304C91}" destId="{CDCFD810-DA82-4D76-BBBF-D1039E7F7EF4}" srcOrd="3" destOrd="0" presId="urn:microsoft.com/office/officeart/2005/8/layout/list1"/>
    <dgm:cxn modelId="{7B7F9991-0487-4DBC-A626-0CDF8F017F02}" type="presParOf" srcId="{6E9324B1-E738-4059-9749-1363E6304C91}" destId="{AB6D7F16-44C4-440F-8DA3-E4331C8923EA}" srcOrd="4" destOrd="0" presId="urn:microsoft.com/office/officeart/2005/8/layout/list1"/>
    <dgm:cxn modelId="{01B8360C-6908-43F2-88DD-04D58E0B3E3C}" type="presParOf" srcId="{AB6D7F16-44C4-440F-8DA3-E4331C8923EA}" destId="{A04BE123-5202-4156-A329-4A8FF2C81D8E}" srcOrd="0" destOrd="0" presId="urn:microsoft.com/office/officeart/2005/8/layout/list1"/>
    <dgm:cxn modelId="{644319B6-1CD9-470D-876D-9488C2972D1A}" type="presParOf" srcId="{AB6D7F16-44C4-440F-8DA3-E4331C8923EA}" destId="{826BE095-5766-4947-AC69-DECE78EEC028}" srcOrd="1" destOrd="0" presId="urn:microsoft.com/office/officeart/2005/8/layout/list1"/>
    <dgm:cxn modelId="{74441E08-B734-4C68-B8D7-B37827C7A034}" type="presParOf" srcId="{6E9324B1-E738-4059-9749-1363E6304C91}" destId="{AD7F258B-A445-43DF-9D07-D17BB76A2950}" srcOrd="5" destOrd="0" presId="urn:microsoft.com/office/officeart/2005/8/layout/list1"/>
    <dgm:cxn modelId="{8BBA74B7-F314-463E-BCE4-2245FD5A9C0F}" type="presParOf" srcId="{6E9324B1-E738-4059-9749-1363E6304C91}" destId="{55AE8C6F-7C59-4A71-91FC-F9302F18A1E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F76E221-13CD-404F-A3B8-E01BF14D132B}"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BE448261-FB13-4EE0-A55A-125A576F90F3}">
      <dgm:prSet/>
      <dgm:spPr/>
      <dgm:t>
        <a:bodyPr/>
        <a:lstStyle/>
        <a:p>
          <a:pPr>
            <a:defRPr cap="all"/>
          </a:pPr>
          <a:r>
            <a:rPr lang="en-US"/>
            <a:t>Hand-written rules</a:t>
          </a:r>
        </a:p>
      </dgm:t>
    </dgm:pt>
    <dgm:pt modelId="{F9763B30-E8CD-401A-98FD-4B76DC2BE122}" type="parTrans" cxnId="{39801641-E510-4046-B1E1-A9D148F44B87}">
      <dgm:prSet/>
      <dgm:spPr/>
      <dgm:t>
        <a:bodyPr/>
        <a:lstStyle/>
        <a:p>
          <a:endParaRPr lang="en-US"/>
        </a:p>
      </dgm:t>
    </dgm:pt>
    <dgm:pt modelId="{137D1BF3-03E3-4C6A-926E-873F663E4687}" type="sibTrans" cxnId="{39801641-E510-4046-B1E1-A9D148F44B87}">
      <dgm:prSet/>
      <dgm:spPr/>
      <dgm:t>
        <a:bodyPr/>
        <a:lstStyle/>
        <a:p>
          <a:endParaRPr lang="en-US"/>
        </a:p>
      </dgm:t>
    </dgm:pt>
    <dgm:pt modelId="{94578E11-3110-476E-A685-A491A43DCA04}">
      <dgm:prSet/>
      <dgm:spPr/>
      <dgm:t>
        <a:bodyPr/>
        <a:lstStyle/>
        <a:p>
          <a:pPr>
            <a:defRPr cap="all"/>
          </a:pPr>
          <a:r>
            <a:rPr lang="en-US"/>
            <a:t>Machine Learning</a:t>
          </a:r>
        </a:p>
      </dgm:t>
    </dgm:pt>
    <dgm:pt modelId="{6012A02C-4672-4D2A-A423-F556A9D2FF3C}" type="parTrans" cxnId="{B09D4894-F6D9-4922-AAF1-EDD7DD40E7EC}">
      <dgm:prSet/>
      <dgm:spPr/>
      <dgm:t>
        <a:bodyPr/>
        <a:lstStyle/>
        <a:p>
          <a:endParaRPr lang="en-US"/>
        </a:p>
      </dgm:t>
    </dgm:pt>
    <dgm:pt modelId="{3BD78E1C-129F-4D7D-A4A7-4F074C67F9E8}" type="sibTrans" cxnId="{B09D4894-F6D9-4922-AAF1-EDD7DD40E7EC}">
      <dgm:prSet/>
      <dgm:spPr/>
      <dgm:t>
        <a:bodyPr/>
        <a:lstStyle/>
        <a:p>
          <a:endParaRPr lang="en-US"/>
        </a:p>
      </dgm:t>
    </dgm:pt>
    <dgm:pt modelId="{C4FB9806-2B0F-48FC-955C-47D5E9E06CDA}">
      <dgm:prSet/>
      <dgm:spPr/>
      <dgm:t>
        <a:bodyPr/>
        <a:lstStyle/>
        <a:p>
          <a:pPr>
            <a:defRPr cap="all"/>
          </a:pPr>
          <a:r>
            <a:rPr lang="en-US"/>
            <a:t>Hybrids</a:t>
          </a:r>
        </a:p>
      </dgm:t>
    </dgm:pt>
    <dgm:pt modelId="{19021E55-0176-4B52-B092-ECDF16200437}" type="parTrans" cxnId="{6D769906-43FD-43FB-A437-8D2711DF736F}">
      <dgm:prSet/>
      <dgm:spPr/>
      <dgm:t>
        <a:bodyPr/>
        <a:lstStyle/>
        <a:p>
          <a:endParaRPr lang="en-US"/>
        </a:p>
      </dgm:t>
    </dgm:pt>
    <dgm:pt modelId="{03A7B2BA-F0E8-4358-B448-ED500C68C264}" type="sibTrans" cxnId="{6D769906-43FD-43FB-A437-8D2711DF736F}">
      <dgm:prSet/>
      <dgm:spPr/>
      <dgm:t>
        <a:bodyPr/>
        <a:lstStyle/>
        <a:p>
          <a:endParaRPr lang="en-US"/>
        </a:p>
      </dgm:t>
    </dgm:pt>
    <dgm:pt modelId="{2EA6D6A9-6B60-4550-813F-142A8BE99B57}" type="pres">
      <dgm:prSet presAssocID="{CF76E221-13CD-404F-A3B8-E01BF14D132B}" presName="root" presStyleCnt="0">
        <dgm:presLayoutVars>
          <dgm:dir/>
          <dgm:resizeHandles val="exact"/>
        </dgm:presLayoutVars>
      </dgm:prSet>
      <dgm:spPr/>
    </dgm:pt>
    <dgm:pt modelId="{DA683C7F-115F-4CEB-9C21-4DD7E1429B7B}" type="pres">
      <dgm:prSet presAssocID="{BE448261-FB13-4EE0-A55A-125A576F90F3}" presName="compNode" presStyleCnt="0"/>
      <dgm:spPr/>
    </dgm:pt>
    <dgm:pt modelId="{185BB850-42D6-41CE-9C60-3A08476C4AE4}" type="pres">
      <dgm:prSet presAssocID="{BE448261-FB13-4EE0-A55A-125A576F90F3}" presName="iconBgRect" presStyleLbl="bgShp" presStyleIdx="0" presStyleCnt="3"/>
      <dgm:spPr/>
    </dgm:pt>
    <dgm:pt modelId="{30789D12-F232-4ED0-867A-4938D7656A42}" type="pres">
      <dgm:prSet presAssocID="{BE448261-FB13-4EE0-A55A-125A576F90F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Hand"/>
        </a:ext>
      </dgm:extLst>
    </dgm:pt>
    <dgm:pt modelId="{CAEC2A09-7F4B-43DC-B3A9-F315E62F1734}" type="pres">
      <dgm:prSet presAssocID="{BE448261-FB13-4EE0-A55A-125A576F90F3}" presName="spaceRect" presStyleCnt="0"/>
      <dgm:spPr/>
    </dgm:pt>
    <dgm:pt modelId="{4566D22E-0438-4576-B708-AB5F0140B511}" type="pres">
      <dgm:prSet presAssocID="{BE448261-FB13-4EE0-A55A-125A576F90F3}" presName="textRect" presStyleLbl="revTx" presStyleIdx="0" presStyleCnt="3">
        <dgm:presLayoutVars>
          <dgm:chMax val="1"/>
          <dgm:chPref val="1"/>
        </dgm:presLayoutVars>
      </dgm:prSet>
      <dgm:spPr/>
    </dgm:pt>
    <dgm:pt modelId="{3F231D42-FA9E-4C28-8822-23F7610CFC94}" type="pres">
      <dgm:prSet presAssocID="{137D1BF3-03E3-4C6A-926E-873F663E4687}" presName="sibTrans" presStyleCnt="0"/>
      <dgm:spPr/>
    </dgm:pt>
    <dgm:pt modelId="{16264752-F267-4921-B33B-B12B958ACE3E}" type="pres">
      <dgm:prSet presAssocID="{94578E11-3110-476E-A685-A491A43DCA04}" presName="compNode" presStyleCnt="0"/>
      <dgm:spPr/>
    </dgm:pt>
    <dgm:pt modelId="{CD8AB020-0910-4660-80A3-C85C0A622C13}" type="pres">
      <dgm:prSet presAssocID="{94578E11-3110-476E-A685-A491A43DCA04}" presName="iconBgRect" presStyleLbl="bgShp" presStyleIdx="1" presStyleCnt="3"/>
      <dgm:spPr/>
    </dgm:pt>
    <dgm:pt modelId="{DDEB2128-F003-4017-A6D8-50A5374F5923}" type="pres">
      <dgm:prSet presAssocID="{94578E11-3110-476E-A685-A491A43DCA0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6C7C6307-F043-4142-85C1-E13ADF46DDC0}" type="pres">
      <dgm:prSet presAssocID="{94578E11-3110-476E-A685-A491A43DCA04}" presName="spaceRect" presStyleCnt="0"/>
      <dgm:spPr/>
    </dgm:pt>
    <dgm:pt modelId="{62254D83-8B9E-4A8E-8EDA-DDA8B803F37F}" type="pres">
      <dgm:prSet presAssocID="{94578E11-3110-476E-A685-A491A43DCA04}" presName="textRect" presStyleLbl="revTx" presStyleIdx="1" presStyleCnt="3">
        <dgm:presLayoutVars>
          <dgm:chMax val="1"/>
          <dgm:chPref val="1"/>
        </dgm:presLayoutVars>
      </dgm:prSet>
      <dgm:spPr/>
    </dgm:pt>
    <dgm:pt modelId="{0BCB90B7-A524-449E-ACC9-6EE7023AD549}" type="pres">
      <dgm:prSet presAssocID="{3BD78E1C-129F-4D7D-A4A7-4F074C67F9E8}" presName="sibTrans" presStyleCnt="0"/>
      <dgm:spPr/>
    </dgm:pt>
    <dgm:pt modelId="{2C20ABED-AB89-4D32-A645-B668848AB264}" type="pres">
      <dgm:prSet presAssocID="{C4FB9806-2B0F-48FC-955C-47D5E9E06CDA}" presName="compNode" presStyleCnt="0"/>
      <dgm:spPr/>
    </dgm:pt>
    <dgm:pt modelId="{C7D623FA-2A79-4D31-9F44-DC3363F5A934}" type="pres">
      <dgm:prSet presAssocID="{C4FB9806-2B0F-48FC-955C-47D5E9E06CDA}" presName="iconBgRect" presStyleLbl="bgShp" presStyleIdx="2" presStyleCnt="3"/>
      <dgm:spPr/>
    </dgm:pt>
    <dgm:pt modelId="{E4D33CB0-1233-4AB9-9B0D-2D35F219D5AD}" type="pres">
      <dgm:prSet presAssocID="{C4FB9806-2B0F-48FC-955C-47D5E9E06CD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eaf"/>
        </a:ext>
      </dgm:extLst>
    </dgm:pt>
    <dgm:pt modelId="{2A717A87-1511-4656-AC8A-76627CFF700D}" type="pres">
      <dgm:prSet presAssocID="{C4FB9806-2B0F-48FC-955C-47D5E9E06CDA}" presName="spaceRect" presStyleCnt="0"/>
      <dgm:spPr/>
    </dgm:pt>
    <dgm:pt modelId="{4F79A42B-4D87-434B-AC80-343EE2B57BDF}" type="pres">
      <dgm:prSet presAssocID="{C4FB9806-2B0F-48FC-955C-47D5E9E06CDA}" presName="textRect" presStyleLbl="revTx" presStyleIdx="2" presStyleCnt="3">
        <dgm:presLayoutVars>
          <dgm:chMax val="1"/>
          <dgm:chPref val="1"/>
        </dgm:presLayoutVars>
      </dgm:prSet>
      <dgm:spPr/>
    </dgm:pt>
  </dgm:ptLst>
  <dgm:cxnLst>
    <dgm:cxn modelId="{6D769906-43FD-43FB-A437-8D2711DF736F}" srcId="{CF76E221-13CD-404F-A3B8-E01BF14D132B}" destId="{C4FB9806-2B0F-48FC-955C-47D5E9E06CDA}" srcOrd="2" destOrd="0" parTransId="{19021E55-0176-4B52-B092-ECDF16200437}" sibTransId="{03A7B2BA-F0E8-4358-B448-ED500C68C264}"/>
    <dgm:cxn modelId="{69C87A26-8B9A-4937-8EB6-95DBF22D7690}" type="presOf" srcId="{94578E11-3110-476E-A685-A491A43DCA04}" destId="{62254D83-8B9E-4A8E-8EDA-DDA8B803F37F}" srcOrd="0" destOrd="0" presId="urn:microsoft.com/office/officeart/2018/5/layout/IconCircleLabelList"/>
    <dgm:cxn modelId="{FCAD2637-C741-4CE8-9A9C-4A427BE67FE3}" type="presOf" srcId="{CF76E221-13CD-404F-A3B8-E01BF14D132B}" destId="{2EA6D6A9-6B60-4550-813F-142A8BE99B57}" srcOrd="0" destOrd="0" presId="urn:microsoft.com/office/officeart/2018/5/layout/IconCircleLabelList"/>
    <dgm:cxn modelId="{39801641-E510-4046-B1E1-A9D148F44B87}" srcId="{CF76E221-13CD-404F-A3B8-E01BF14D132B}" destId="{BE448261-FB13-4EE0-A55A-125A576F90F3}" srcOrd="0" destOrd="0" parTransId="{F9763B30-E8CD-401A-98FD-4B76DC2BE122}" sibTransId="{137D1BF3-03E3-4C6A-926E-873F663E4687}"/>
    <dgm:cxn modelId="{F3873F57-75B8-4E7A-B980-5537AADEDA08}" type="presOf" srcId="{C4FB9806-2B0F-48FC-955C-47D5E9E06CDA}" destId="{4F79A42B-4D87-434B-AC80-343EE2B57BDF}" srcOrd="0" destOrd="0" presId="urn:microsoft.com/office/officeart/2018/5/layout/IconCircleLabelList"/>
    <dgm:cxn modelId="{0A92E457-BA50-413F-9DB5-7B38F1175682}" type="presOf" srcId="{BE448261-FB13-4EE0-A55A-125A576F90F3}" destId="{4566D22E-0438-4576-B708-AB5F0140B511}" srcOrd="0" destOrd="0" presId="urn:microsoft.com/office/officeart/2018/5/layout/IconCircleLabelList"/>
    <dgm:cxn modelId="{B09D4894-F6D9-4922-AAF1-EDD7DD40E7EC}" srcId="{CF76E221-13CD-404F-A3B8-E01BF14D132B}" destId="{94578E11-3110-476E-A685-A491A43DCA04}" srcOrd="1" destOrd="0" parTransId="{6012A02C-4672-4D2A-A423-F556A9D2FF3C}" sibTransId="{3BD78E1C-129F-4D7D-A4A7-4F074C67F9E8}"/>
    <dgm:cxn modelId="{5332749C-086A-4482-92BD-15C98336EDD7}" type="presParOf" srcId="{2EA6D6A9-6B60-4550-813F-142A8BE99B57}" destId="{DA683C7F-115F-4CEB-9C21-4DD7E1429B7B}" srcOrd="0" destOrd="0" presId="urn:microsoft.com/office/officeart/2018/5/layout/IconCircleLabelList"/>
    <dgm:cxn modelId="{556FC800-9604-493E-95E1-7F7AFC8A4405}" type="presParOf" srcId="{DA683C7F-115F-4CEB-9C21-4DD7E1429B7B}" destId="{185BB850-42D6-41CE-9C60-3A08476C4AE4}" srcOrd="0" destOrd="0" presId="urn:microsoft.com/office/officeart/2018/5/layout/IconCircleLabelList"/>
    <dgm:cxn modelId="{DB21A0AC-1A79-4441-AC18-78E7A634156A}" type="presParOf" srcId="{DA683C7F-115F-4CEB-9C21-4DD7E1429B7B}" destId="{30789D12-F232-4ED0-867A-4938D7656A42}" srcOrd="1" destOrd="0" presId="urn:microsoft.com/office/officeart/2018/5/layout/IconCircleLabelList"/>
    <dgm:cxn modelId="{695B5EE0-3D00-4926-9BE3-43E0B4458660}" type="presParOf" srcId="{DA683C7F-115F-4CEB-9C21-4DD7E1429B7B}" destId="{CAEC2A09-7F4B-43DC-B3A9-F315E62F1734}" srcOrd="2" destOrd="0" presId="urn:microsoft.com/office/officeart/2018/5/layout/IconCircleLabelList"/>
    <dgm:cxn modelId="{942DF520-7C44-4558-9737-8C3BB72FB07B}" type="presParOf" srcId="{DA683C7F-115F-4CEB-9C21-4DD7E1429B7B}" destId="{4566D22E-0438-4576-B708-AB5F0140B511}" srcOrd="3" destOrd="0" presId="urn:microsoft.com/office/officeart/2018/5/layout/IconCircleLabelList"/>
    <dgm:cxn modelId="{173E7479-28EA-4104-BB70-4ED18F38E8DB}" type="presParOf" srcId="{2EA6D6A9-6B60-4550-813F-142A8BE99B57}" destId="{3F231D42-FA9E-4C28-8822-23F7610CFC94}" srcOrd="1" destOrd="0" presId="urn:microsoft.com/office/officeart/2018/5/layout/IconCircleLabelList"/>
    <dgm:cxn modelId="{2D5C50FE-83C9-497D-A381-C84FA9EE3447}" type="presParOf" srcId="{2EA6D6A9-6B60-4550-813F-142A8BE99B57}" destId="{16264752-F267-4921-B33B-B12B958ACE3E}" srcOrd="2" destOrd="0" presId="urn:microsoft.com/office/officeart/2018/5/layout/IconCircleLabelList"/>
    <dgm:cxn modelId="{6E44B27A-0DE7-406C-BC42-BDC85BE3746D}" type="presParOf" srcId="{16264752-F267-4921-B33B-B12B958ACE3E}" destId="{CD8AB020-0910-4660-80A3-C85C0A622C13}" srcOrd="0" destOrd="0" presId="urn:microsoft.com/office/officeart/2018/5/layout/IconCircleLabelList"/>
    <dgm:cxn modelId="{4132F121-765A-4107-A82A-DB4FAC0C847B}" type="presParOf" srcId="{16264752-F267-4921-B33B-B12B958ACE3E}" destId="{DDEB2128-F003-4017-A6D8-50A5374F5923}" srcOrd="1" destOrd="0" presId="urn:microsoft.com/office/officeart/2018/5/layout/IconCircleLabelList"/>
    <dgm:cxn modelId="{010542E2-BDB2-4E67-8D15-64B4BE642F58}" type="presParOf" srcId="{16264752-F267-4921-B33B-B12B958ACE3E}" destId="{6C7C6307-F043-4142-85C1-E13ADF46DDC0}" srcOrd="2" destOrd="0" presId="urn:microsoft.com/office/officeart/2018/5/layout/IconCircleLabelList"/>
    <dgm:cxn modelId="{67BE8095-2BC4-428A-81FF-1B1626B85E7D}" type="presParOf" srcId="{16264752-F267-4921-B33B-B12B958ACE3E}" destId="{62254D83-8B9E-4A8E-8EDA-DDA8B803F37F}" srcOrd="3" destOrd="0" presId="urn:microsoft.com/office/officeart/2018/5/layout/IconCircleLabelList"/>
    <dgm:cxn modelId="{ECC214FF-D164-42DD-9ECA-417C956E3D9B}" type="presParOf" srcId="{2EA6D6A9-6B60-4550-813F-142A8BE99B57}" destId="{0BCB90B7-A524-449E-ACC9-6EE7023AD549}" srcOrd="3" destOrd="0" presId="urn:microsoft.com/office/officeart/2018/5/layout/IconCircleLabelList"/>
    <dgm:cxn modelId="{F4EA7501-2533-4657-B2EA-9AFB943D2D4C}" type="presParOf" srcId="{2EA6D6A9-6B60-4550-813F-142A8BE99B57}" destId="{2C20ABED-AB89-4D32-A645-B668848AB264}" srcOrd="4" destOrd="0" presId="urn:microsoft.com/office/officeart/2018/5/layout/IconCircleLabelList"/>
    <dgm:cxn modelId="{98B6AAF2-35DD-4960-8021-A708BAA8769A}" type="presParOf" srcId="{2C20ABED-AB89-4D32-A645-B668848AB264}" destId="{C7D623FA-2A79-4D31-9F44-DC3363F5A934}" srcOrd="0" destOrd="0" presId="urn:microsoft.com/office/officeart/2018/5/layout/IconCircleLabelList"/>
    <dgm:cxn modelId="{C1519DC2-2A4B-42C4-BC44-DD369A49AAFF}" type="presParOf" srcId="{2C20ABED-AB89-4D32-A645-B668848AB264}" destId="{E4D33CB0-1233-4AB9-9B0D-2D35F219D5AD}" srcOrd="1" destOrd="0" presId="urn:microsoft.com/office/officeart/2018/5/layout/IconCircleLabelList"/>
    <dgm:cxn modelId="{093ED1A5-3D22-4014-B188-1952033C7609}" type="presParOf" srcId="{2C20ABED-AB89-4D32-A645-B668848AB264}" destId="{2A717A87-1511-4656-AC8A-76627CFF700D}" srcOrd="2" destOrd="0" presId="urn:microsoft.com/office/officeart/2018/5/layout/IconCircleLabelList"/>
    <dgm:cxn modelId="{5AE90CCF-BDCB-47FD-BF77-CACB125E3684}" type="presParOf" srcId="{2C20ABED-AB89-4D32-A645-B668848AB264}" destId="{4F79A42B-4D87-434B-AC80-343EE2B57BD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8B2D78C-C022-4C80-8BBC-DBC2A7B176EE}" type="doc">
      <dgm:prSet loTypeId="urn:microsoft.com/office/officeart/2005/8/layout/vProcess5" loCatId="process" qsTypeId="urn:microsoft.com/office/officeart/2005/8/quickstyle/simple2" qsCatId="simple" csTypeId="urn:microsoft.com/office/officeart/2005/8/colors/accent2_2" csCatId="accent2"/>
      <dgm:spPr/>
      <dgm:t>
        <a:bodyPr/>
        <a:lstStyle/>
        <a:p>
          <a:endParaRPr lang="en-US"/>
        </a:p>
      </dgm:t>
    </dgm:pt>
    <dgm:pt modelId="{7E993257-11B8-49BD-91D3-3EE4384C5C3A}">
      <dgm:prSet/>
      <dgm:spPr/>
      <dgm:t>
        <a:bodyPr/>
        <a:lstStyle/>
        <a:p>
          <a:r>
            <a:rPr lang="en-US"/>
            <a:t>Question words and phrases</a:t>
          </a:r>
        </a:p>
      </dgm:t>
    </dgm:pt>
    <dgm:pt modelId="{F05AF8A1-5BEB-47BD-A160-6A663A0FB8F6}" type="parTrans" cxnId="{6B806EC7-97DB-4F55-ABFD-C8AA41150A1F}">
      <dgm:prSet/>
      <dgm:spPr/>
      <dgm:t>
        <a:bodyPr/>
        <a:lstStyle/>
        <a:p>
          <a:endParaRPr lang="en-US"/>
        </a:p>
      </dgm:t>
    </dgm:pt>
    <dgm:pt modelId="{031F5BD2-F8B5-40DC-B50F-2187F181ACB3}" type="sibTrans" cxnId="{6B806EC7-97DB-4F55-ABFD-C8AA41150A1F}">
      <dgm:prSet/>
      <dgm:spPr/>
      <dgm:t>
        <a:bodyPr/>
        <a:lstStyle/>
        <a:p>
          <a:endParaRPr lang="en-US"/>
        </a:p>
      </dgm:t>
    </dgm:pt>
    <dgm:pt modelId="{6E2DAB33-58DC-4B9D-883F-5064144787FE}">
      <dgm:prSet/>
      <dgm:spPr/>
      <dgm:t>
        <a:bodyPr/>
        <a:lstStyle/>
        <a:p>
          <a:r>
            <a:rPr lang="en-US"/>
            <a:t>Part-of-speech tags</a:t>
          </a:r>
        </a:p>
      </dgm:t>
    </dgm:pt>
    <dgm:pt modelId="{67E7BEC2-F7C2-4AC4-ABE0-98567B741678}" type="parTrans" cxnId="{7A0404A5-8272-47DD-B24E-2718E5AB1928}">
      <dgm:prSet/>
      <dgm:spPr/>
      <dgm:t>
        <a:bodyPr/>
        <a:lstStyle/>
        <a:p>
          <a:endParaRPr lang="en-US"/>
        </a:p>
      </dgm:t>
    </dgm:pt>
    <dgm:pt modelId="{B55840E9-ACA6-489B-974B-B2BB6842AB3F}" type="sibTrans" cxnId="{7A0404A5-8272-47DD-B24E-2718E5AB1928}">
      <dgm:prSet/>
      <dgm:spPr/>
      <dgm:t>
        <a:bodyPr/>
        <a:lstStyle/>
        <a:p>
          <a:endParaRPr lang="en-US"/>
        </a:p>
      </dgm:t>
    </dgm:pt>
    <dgm:pt modelId="{53DFB30B-517C-4114-8B54-13872E85CDD2}">
      <dgm:prSet/>
      <dgm:spPr/>
      <dgm:t>
        <a:bodyPr/>
        <a:lstStyle/>
        <a:p>
          <a:r>
            <a:rPr lang="en-US"/>
            <a:t>Parse features (headwords)</a:t>
          </a:r>
        </a:p>
      </dgm:t>
    </dgm:pt>
    <dgm:pt modelId="{794A37D2-26D6-42C7-ACB4-6DA5E9EE199A}" type="parTrans" cxnId="{46A9EF8A-76EC-458C-B0D4-2237F6709B02}">
      <dgm:prSet/>
      <dgm:spPr/>
      <dgm:t>
        <a:bodyPr/>
        <a:lstStyle/>
        <a:p>
          <a:endParaRPr lang="en-US"/>
        </a:p>
      </dgm:t>
    </dgm:pt>
    <dgm:pt modelId="{8DCF6333-2DFF-4C50-AECE-122166C99A88}" type="sibTrans" cxnId="{46A9EF8A-76EC-458C-B0D4-2237F6709B02}">
      <dgm:prSet/>
      <dgm:spPr/>
      <dgm:t>
        <a:bodyPr/>
        <a:lstStyle/>
        <a:p>
          <a:endParaRPr lang="en-US"/>
        </a:p>
      </dgm:t>
    </dgm:pt>
    <dgm:pt modelId="{775A88E5-CBEB-4315-B7B6-9706F362296B}">
      <dgm:prSet/>
      <dgm:spPr/>
      <dgm:t>
        <a:bodyPr/>
        <a:lstStyle/>
        <a:p>
          <a:r>
            <a:rPr lang="en-US"/>
            <a:t>Named Entities</a:t>
          </a:r>
        </a:p>
      </dgm:t>
    </dgm:pt>
    <dgm:pt modelId="{C60C91F8-353E-4FAE-86C7-83A64672E3D3}" type="parTrans" cxnId="{3E1F41B9-B3FF-4105-A30A-7F38B17A59C5}">
      <dgm:prSet/>
      <dgm:spPr/>
      <dgm:t>
        <a:bodyPr/>
        <a:lstStyle/>
        <a:p>
          <a:endParaRPr lang="en-US"/>
        </a:p>
      </dgm:t>
    </dgm:pt>
    <dgm:pt modelId="{1B25C04D-2B66-4533-A43F-8B351FE2A5A9}" type="sibTrans" cxnId="{3E1F41B9-B3FF-4105-A30A-7F38B17A59C5}">
      <dgm:prSet/>
      <dgm:spPr/>
      <dgm:t>
        <a:bodyPr/>
        <a:lstStyle/>
        <a:p>
          <a:endParaRPr lang="en-US"/>
        </a:p>
      </dgm:t>
    </dgm:pt>
    <dgm:pt modelId="{E3C75B29-3D31-423D-97F6-46307CFA17B7}">
      <dgm:prSet/>
      <dgm:spPr/>
      <dgm:t>
        <a:bodyPr/>
        <a:lstStyle/>
        <a:p>
          <a:r>
            <a:rPr lang="en-US"/>
            <a:t>Semantically related words</a:t>
          </a:r>
        </a:p>
      </dgm:t>
    </dgm:pt>
    <dgm:pt modelId="{1A26F930-3111-460E-906B-92FABDF72035}" type="parTrans" cxnId="{DA2EF745-2002-400A-AFC6-B8D138F1D1C4}">
      <dgm:prSet/>
      <dgm:spPr/>
      <dgm:t>
        <a:bodyPr/>
        <a:lstStyle/>
        <a:p>
          <a:endParaRPr lang="en-US"/>
        </a:p>
      </dgm:t>
    </dgm:pt>
    <dgm:pt modelId="{25CD0741-7863-4271-B166-91123FED7941}" type="sibTrans" cxnId="{DA2EF745-2002-400A-AFC6-B8D138F1D1C4}">
      <dgm:prSet/>
      <dgm:spPr/>
      <dgm:t>
        <a:bodyPr/>
        <a:lstStyle/>
        <a:p>
          <a:endParaRPr lang="en-US"/>
        </a:p>
      </dgm:t>
    </dgm:pt>
    <dgm:pt modelId="{A93A3E1E-3ED0-4876-BDFF-A61797D6B6FD}" type="pres">
      <dgm:prSet presAssocID="{78B2D78C-C022-4C80-8BBC-DBC2A7B176EE}" presName="outerComposite" presStyleCnt="0">
        <dgm:presLayoutVars>
          <dgm:chMax val="5"/>
          <dgm:dir/>
          <dgm:resizeHandles val="exact"/>
        </dgm:presLayoutVars>
      </dgm:prSet>
      <dgm:spPr/>
    </dgm:pt>
    <dgm:pt modelId="{10036DC6-9FFC-4DC1-BFB4-345FBDB8E272}" type="pres">
      <dgm:prSet presAssocID="{78B2D78C-C022-4C80-8BBC-DBC2A7B176EE}" presName="dummyMaxCanvas" presStyleCnt="0">
        <dgm:presLayoutVars/>
      </dgm:prSet>
      <dgm:spPr/>
    </dgm:pt>
    <dgm:pt modelId="{5FFEEB86-F963-4B8C-A576-20536F653EA8}" type="pres">
      <dgm:prSet presAssocID="{78B2D78C-C022-4C80-8BBC-DBC2A7B176EE}" presName="FiveNodes_1" presStyleLbl="node1" presStyleIdx="0" presStyleCnt="5">
        <dgm:presLayoutVars>
          <dgm:bulletEnabled val="1"/>
        </dgm:presLayoutVars>
      </dgm:prSet>
      <dgm:spPr/>
    </dgm:pt>
    <dgm:pt modelId="{24BA1CA4-090C-4EF7-9603-EDACA4DD77E6}" type="pres">
      <dgm:prSet presAssocID="{78B2D78C-C022-4C80-8BBC-DBC2A7B176EE}" presName="FiveNodes_2" presStyleLbl="node1" presStyleIdx="1" presStyleCnt="5">
        <dgm:presLayoutVars>
          <dgm:bulletEnabled val="1"/>
        </dgm:presLayoutVars>
      </dgm:prSet>
      <dgm:spPr/>
    </dgm:pt>
    <dgm:pt modelId="{F42E175F-783B-4C99-BE7B-0A00408C881A}" type="pres">
      <dgm:prSet presAssocID="{78B2D78C-C022-4C80-8BBC-DBC2A7B176EE}" presName="FiveNodes_3" presStyleLbl="node1" presStyleIdx="2" presStyleCnt="5">
        <dgm:presLayoutVars>
          <dgm:bulletEnabled val="1"/>
        </dgm:presLayoutVars>
      </dgm:prSet>
      <dgm:spPr/>
    </dgm:pt>
    <dgm:pt modelId="{421B00C2-E004-44E7-A60E-0A5B76D9D451}" type="pres">
      <dgm:prSet presAssocID="{78B2D78C-C022-4C80-8BBC-DBC2A7B176EE}" presName="FiveNodes_4" presStyleLbl="node1" presStyleIdx="3" presStyleCnt="5">
        <dgm:presLayoutVars>
          <dgm:bulletEnabled val="1"/>
        </dgm:presLayoutVars>
      </dgm:prSet>
      <dgm:spPr/>
    </dgm:pt>
    <dgm:pt modelId="{5E40858A-4A74-4F5C-AEE1-1C78C06CAA6A}" type="pres">
      <dgm:prSet presAssocID="{78B2D78C-C022-4C80-8BBC-DBC2A7B176EE}" presName="FiveNodes_5" presStyleLbl="node1" presStyleIdx="4" presStyleCnt="5">
        <dgm:presLayoutVars>
          <dgm:bulletEnabled val="1"/>
        </dgm:presLayoutVars>
      </dgm:prSet>
      <dgm:spPr/>
    </dgm:pt>
    <dgm:pt modelId="{3DB41D96-797E-44F6-BCB0-A16072394A69}" type="pres">
      <dgm:prSet presAssocID="{78B2D78C-C022-4C80-8BBC-DBC2A7B176EE}" presName="FiveConn_1-2" presStyleLbl="fgAccFollowNode1" presStyleIdx="0" presStyleCnt="4">
        <dgm:presLayoutVars>
          <dgm:bulletEnabled val="1"/>
        </dgm:presLayoutVars>
      </dgm:prSet>
      <dgm:spPr/>
    </dgm:pt>
    <dgm:pt modelId="{54423DFC-154A-4617-BDE1-CFDB687EDD1F}" type="pres">
      <dgm:prSet presAssocID="{78B2D78C-C022-4C80-8BBC-DBC2A7B176EE}" presName="FiveConn_2-3" presStyleLbl="fgAccFollowNode1" presStyleIdx="1" presStyleCnt="4">
        <dgm:presLayoutVars>
          <dgm:bulletEnabled val="1"/>
        </dgm:presLayoutVars>
      </dgm:prSet>
      <dgm:spPr/>
    </dgm:pt>
    <dgm:pt modelId="{C7BFB61E-E1D4-4BF4-8112-797ACA2D2F77}" type="pres">
      <dgm:prSet presAssocID="{78B2D78C-C022-4C80-8BBC-DBC2A7B176EE}" presName="FiveConn_3-4" presStyleLbl="fgAccFollowNode1" presStyleIdx="2" presStyleCnt="4">
        <dgm:presLayoutVars>
          <dgm:bulletEnabled val="1"/>
        </dgm:presLayoutVars>
      </dgm:prSet>
      <dgm:spPr/>
    </dgm:pt>
    <dgm:pt modelId="{E323DA47-025F-4D46-982D-B7E21C6F77F8}" type="pres">
      <dgm:prSet presAssocID="{78B2D78C-C022-4C80-8BBC-DBC2A7B176EE}" presName="FiveConn_4-5" presStyleLbl="fgAccFollowNode1" presStyleIdx="3" presStyleCnt="4">
        <dgm:presLayoutVars>
          <dgm:bulletEnabled val="1"/>
        </dgm:presLayoutVars>
      </dgm:prSet>
      <dgm:spPr/>
    </dgm:pt>
    <dgm:pt modelId="{EE3ED814-20DC-4FEC-B1CF-A0F1AF1906EB}" type="pres">
      <dgm:prSet presAssocID="{78B2D78C-C022-4C80-8BBC-DBC2A7B176EE}" presName="FiveNodes_1_text" presStyleLbl="node1" presStyleIdx="4" presStyleCnt="5">
        <dgm:presLayoutVars>
          <dgm:bulletEnabled val="1"/>
        </dgm:presLayoutVars>
      </dgm:prSet>
      <dgm:spPr/>
    </dgm:pt>
    <dgm:pt modelId="{D1DE7408-712D-4E4E-A48C-99DFA86C67DC}" type="pres">
      <dgm:prSet presAssocID="{78B2D78C-C022-4C80-8BBC-DBC2A7B176EE}" presName="FiveNodes_2_text" presStyleLbl="node1" presStyleIdx="4" presStyleCnt="5">
        <dgm:presLayoutVars>
          <dgm:bulletEnabled val="1"/>
        </dgm:presLayoutVars>
      </dgm:prSet>
      <dgm:spPr/>
    </dgm:pt>
    <dgm:pt modelId="{2BC0E3B9-1FBB-4181-A0FB-B1229806F6E7}" type="pres">
      <dgm:prSet presAssocID="{78B2D78C-C022-4C80-8BBC-DBC2A7B176EE}" presName="FiveNodes_3_text" presStyleLbl="node1" presStyleIdx="4" presStyleCnt="5">
        <dgm:presLayoutVars>
          <dgm:bulletEnabled val="1"/>
        </dgm:presLayoutVars>
      </dgm:prSet>
      <dgm:spPr/>
    </dgm:pt>
    <dgm:pt modelId="{01F1AE7D-E174-403F-BD4D-B199B7A95659}" type="pres">
      <dgm:prSet presAssocID="{78B2D78C-C022-4C80-8BBC-DBC2A7B176EE}" presName="FiveNodes_4_text" presStyleLbl="node1" presStyleIdx="4" presStyleCnt="5">
        <dgm:presLayoutVars>
          <dgm:bulletEnabled val="1"/>
        </dgm:presLayoutVars>
      </dgm:prSet>
      <dgm:spPr/>
    </dgm:pt>
    <dgm:pt modelId="{B8048E74-692E-4107-84AB-9DEE904B00BD}" type="pres">
      <dgm:prSet presAssocID="{78B2D78C-C022-4C80-8BBC-DBC2A7B176EE}" presName="FiveNodes_5_text" presStyleLbl="node1" presStyleIdx="4" presStyleCnt="5">
        <dgm:presLayoutVars>
          <dgm:bulletEnabled val="1"/>
        </dgm:presLayoutVars>
      </dgm:prSet>
      <dgm:spPr/>
    </dgm:pt>
  </dgm:ptLst>
  <dgm:cxnLst>
    <dgm:cxn modelId="{3C3D7B19-A09C-4227-99A2-96B520F39BCC}" type="presOf" srcId="{B55840E9-ACA6-489B-974B-B2BB6842AB3F}" destId="{54423DFC-154A-4617-BDE1-CFDB687EDD1F}" srcOrd="0" destOrd="0" presId="urn:microsoft.com/office/officeart/2005/8/layout/vProcess5"/>
    <dgm:cxn modelId="{1C078A22-1DD6-4A3B-8926-2A68AA63DEC3}" type="presOf" srcId="{7E993257-11B8-49BD-91D3-3EE4384C5C3A}" destId="{5FFEEB86-F963-4B8C-A576-20536F653EA8}" srcOrd="0" destOrd="0" presId="urn:microsoft.com/office/officeart/2005/8/layout/vProcess5"/>
    <dgm:cxn modelId="{DA2EF745-2002-400A-AFC6-B8D138F1D1C4}" srcId="{78B2D78C-C022-4C80-8BBC-DBC2A7B176EE}" destId="{E3C75B29-3D31-423D-97F6-46307CFA17B7}" srcOrd="4" destOrd="0" parTransId="{1A26F930-3111-460E-906B-92FABDF72035}" sibTransId="{25CD0741-7863-4271-B166-91123FED7941}"/>
    <dgm:cxn modelId="{07FECD67-8946-4BDB-BB8E-415CA7E664C5}" type="presOf" srcId="{53DFB30B-517C-4114-8B54-13872E85CDD2}" destId="{F42E175F-783B-4C99-BE7B-0A00408C881A}" srcOrd="0" destOrd="0" presId="urn:microsoft.com/office/officeart/2005/8/layout/vProcess5"/>
    <dgm:cxn modelId="{13E0EC50-168E-4999-8B57-4787EE6BC5C1}" type="presOf" srcId="{775A88E5-CBEB-4315-B7B6-9706F362296B}" destId="{421B00C2-E004-44E7-A60E-0A5B76D9D451}" srcOrd="0" destOrd="0" presId="urn:microsoft.com/office/officeart/2005/8/layout/vProcess5"/>
    <dgm:cxn modelId="{79CD2477-1ECC-41A2-8AD8-8110D3DF0F1A}" type="presOf" srcId="{78B2D78C-C022-4C80-8BBC-DBC2A7B176EE}" destId="{A93A3E1E-3ED0-4876-BDFF-A61797D6B6FD}" srcOrd="0" destOrd="0" presId="urn:microsoft.com/office/officeart/2005/8/layout/vProcess5"/>
    <dgm:cxn modelId="{11317757-F1B2-493B-B760-AA94044891EE}" type="presOf" srcId="{6E2DAB33-58DC-4B9D-883F-5064144787FE}" destId="{D1DE7408-712D-4E4E-A48C-99DFA86C67DC}" srcOrd="1" destOrd="0" presId="urn:microsoft.com/office/officeart/2005/8/layout/vProcess5"/>
    <dgm:cxn modelId="{46A9EF8A-76EC-458C-B0D4-2237F6709B02}" srcId="{78B2D78C-C022-4C80-8BBC-DBC2A7B176EE}" destId="{53DFB30B-517C-4114-8B54-13872E85CDD2}" srcOrd="2" destOrd="0" parTransId="{794A37D2-26D6-42C7-ACB4-6DA5E9EE199A}" sibTransId="{8DCF6333-2DFF-4C50-AECE-122166C99A88}"/>
    <dgm:cxn modelId="{38E8F49A-2B79-48DF-9D3A-E8EA91EB949C}" type="presOf" srcId="{7E993257-11B8-49BD-91D3-3EE4384C5C3A}" destId="{EE3ED814-20DC-4FEC-B1CF-A0F1AF1906EB}" srcOrd="1" destOrd="0" presId="urn:microsoft.com/office/officeart/2005/8/layout/vProcess5"/>
    <dgm:cxn modelId="{78C910A1-B76E-4805-A27E-674BAB476D4B}" type="presOf" srcId="{E3C75B29-3D31-423D-97F6-46307CFA17B7}" destId="{B8048E74-692E-4107-84AB-9DEE904B00BD}" srcOrd="1" destOrd="0" presId="urn:microsoft.com/office/officeart/2005/8/layout/vProcess5"/>
    <dgm:cxn modelId="{7A0404A5-8272-47DD-B24E-2718E5AB1928}" srcId="{78B2D78C-C022-4C80-8BBC-DBC2A7B176EE}" destId="{6E2DAB33-58DC-4B9D-883F-5064144787FE}" srcOrd="1" destOrd="0" parTransId="{67E7BEC2-F7C2-4AC4-ABE0-98567B741678}" sibTransId="{B55840E9-ACA6-489B-974B-B2BB6842AB3F}"/>
    <dgm:cxn modelId="{3E1F41B9-B3FF-4105-A30A-7F38B17A59C5}" srcId="{78B2D78C-C022-4C80-8BBC-DBC2A7B176EE}" destId="{775A88E5-CBEB-4315-B7B6-9706F362296B}" srcOrd="3" destOrd="0" parTransId="{C60C91F8-353E-4FAE-86C7-83A64672E3D3}" sibTransId="{1B25C04D-2B66-4533-A43F-8B351FE2A5A9}"/>
    <dgm:cxn modelId="{413043BC-8870-4BDC-9CBB-E649AEB8B86A}" type="presOf" srcId="{1B25C04D-2B66-4533-A43F-8B351FE2A5A9}" destId="{E323DA47-025F-4D46-982D-B7E21C6F77F8}" srcOrd="0" destOrd="0" presId="urn:microsoft.com/office/officeart/2005/8/layout/vProcess5"/>
    <dgm:cxn modelId="{2FF948C1-BB24-4685-A0D0-450E340D17FE}" type="presOf" srcId="{6E2DAB33-58DC-4B9D-883F-5064144787FE}" destId="{24BA1CA4-090C-4EF7-9603-EDACA4DD77E6}" srcOrd="0" destOrd="0" presId="urn:microsoft.com/office/officeart/2005/8/layout/vProcess5"/>
    <dgm:cxn modelId="{6B806EC7-97DB-4F55-ABFD-C8AA41150A1F}" srcId="{78B2D78C-C022-4C80-8BBC-DBC2A7B176EE}" destId="{7E993257-11B8-49BD-91D3-3EE4384C5C3A}" srcOrd="0" destOrd="0" parTransId="{F05AF8A1-5BEB-47BD-A160-6A663A0FB8F6}" sibTransId="{031F5BD2-F8B5-40DC-B50F-2187F181ACB3}"/>
    <dgm:cxn modelId="{E43B78CF-0D98-4376-8170-975D531AFE95}" type="presOf" srcId="{031F5BD2-F8B5-40DC-B50F-2187F181ACB3}" destId="{3DB41D96-797E-44F6-BCB0-A16072394A69}" srcOrd="0" destOrd="0" presId="urn:microsoft.com/office/officeart/2005/8/layout/vProcess5"/>
    <dgm:cxn modelId="{51B3D3D4-7BCD-4BCB-8562-868A3AFF5B56}" type="presOf" srcId="{E3C75B29-3D31-423D-97F6-46307CFA17B7}" destId="{5E40858A-4A74-4F5C-AEE1-1C78C06CAA6A}" srcOrd="0" destOrd="0" presId="urn:microsoft.com/office/officeart/2005/8/layout/vProcess5"/>
    <dgm:cxn modelId="{B7794BE0-D570-4E89-861F-9A45A794EF5E}" type="presOf" srcId="{775A88E5-CBEB-4315-B7B6-9706F362296B}" destId="{01F1AE7D-E174-403F-BD4D-B199B7A95659}" srcOrd="1" destOrd="0" presId="urn:microsoft.com/office/officeart/2005/8/layout/vProcess5"/>
    <dgm:cxn modelId="{17F11BE6-41AF-4B48-B568-140C24A58462}" type="presOf" srcId="{8DCF6333-2DFF-4C50-AECE-122166C99A88}" destId="{C7BFB61E-E1D4-4BF4-8112-797ACA2D2F77}" srcOrd="0" destOrd="0" presId="urn:microsoft.com/office/officeart/2005/8/layout/vProcess5"/>
    <dgm:cxn modelId="{00CF75F4-3AA0-40FC-9EB5-B639A3DF3C3E}" type="presOf" srcId="{53DFB30B-517C-4114-8B54-13872E85CDD2}" destId="{2BC0E3B9-1FBB-4181-A0FB-B1229806F6E7}" srcOrd="1" destOrd="0" presId="urn:microsoft.com/office/officeart/2005/8/layout/vProcess5"/>
    <dgm:cxn modelId="{0B26E902-8B19-4B6C-9F50-73DCBF6A3021}" type="presParOf" srcId="{A93A3E1E-3ED0-4876-BDFF-A61797D6B6FD}" destId="{10036DC6-9FFC-4DC1-BFB4-345FBDB8E272}" srcOrd="0" destOrd="0" presId="urn:microsoft.com/office/officeart/2005/8/layout/vProcess5"/>
    <dgm:cxn modelId="{6CF6C80A-89C2-4E6A-AFB1-2BDE00D2573A}" type="presParOf" srcId="{A93A3E1E-3ED0-4876-BDFF-A61797D6B6FD}" destId="{5FFEEB86-F963-4B8C-A576-20536F653EA8}" srcOrd="1" destOrd="0" presId="urn:microsoft.com/office/officeart/2005/8/layout/vProcess5"/>
    <dgm:cxn modelId="{C267A741-6DC1-4639-97A8-6A6CB0506E13}" type="presParOf" srcId="{A93A3E1E-3ED0-4876-BDFF-A61797D6B6FD}" destId="{24BA1CA4-090C-4EF7-9603-EDACA4DD77E6}" srcOrd="2" destOrd="0" presId="urn:microsoft.com/office/officeart/2005/8/layout/vProcess5"/>
    <dgm:cxn modelId="{63A994F3-3448-4173-A658-1B2BF6AD7A46}" type="presParOf" srcId="{A93A3E1E-3ED0-4876-BDFF-A61797D6B6FD}" destId="{F42E175F-783B-4C99-BE7B-0A00408C881A}" srcOrd="3" destOrd="0" presId="urn:microsoft.com/office/officeart/2005/8/layout/vProcess5"/>
    <dgm:cxn modelId="{C91A0EE7-2C40-4088-98CA-A3D7B3C0584C}" type="presParOf" srcId="{A93A3E1E-3ED0-4876-BDFF-A61797D6B6FD}" destId="{421B00C2-E004-44E7-A60E-0A5B76D9D451}" srcOrd="4" destOrd="0" presId="urn:microsoft.com/office/officeart/2005/8/layout/vProcess5"/>
    <dgm:cxn modelId="{BA922AAE-0AAE-4CC1-86C4-23781C8000A1}" type="presParOf" srcId="{A93A3E1E-3ED0-4876-BDFF-A61797D6B6FD}" destId="{5E40858A-4A74-4F5C-AEE1-1C78C06CAA6A}" srcOrd="5" destOrd="0" presId="urn:microsoft.com/office/officeart/2005/8/layout/vProcess5"/>
    <dgm:cxn modelId="{2910F4D5-6B70-46AE-B7ED-A56B0DC63DD7}" type="presParOf" srcId="{A93A3E1E-3ED0-4876-BDFF-A61797D6B6FD}" destId="{3DB41D96-797E-44F6-BCB0-A16072394A69}" srcOrd="6" destOrd="0" presId="urn:microsoft.com/office/officeart/2005/8/layout/vProcess5"/>
    <dgm:cxn modelId="{DFE858C1-FD5A-41F3-8284-064AA1D57F26}" type="presParOf" srcId="{A93A3E1E-3ED0-4876-BDFF-A61797D6B6FD}" destId="{54423DFC-154A-4617-BDE1-CFDB687EDD1F}" srcOrd="7" destOrd="0" presId="urn:microsoft.com/office/officeart/2005/8/layout/vProcess5"/>
    <dgm:cxn modelId="{0E37F744-E402-4492-9B72-0ED100A6861E}" type="presParOf" srcId="{A93A3E1E-3ED0-4876-BDFF-A61797D6B6FD}" destId="{C7BFB61E-E1D4-4BF4-8112-797ACA2D2F77}" srcOrd="8" destOrd="0" presId="urn:microsoft.com/office/officeart/2005/8/layout/vProcess5"/>
    <dgm:cxn modelId="{990B64BA-AB8A-4164-8A77-80CF1394D831}" type="presParOf" srcId="{A93A3E1E-3ED0-4876-BDFF-A61797D6B6FD}" destId="{E323DA47-025F-4D46-982D-B7E21C6F77F8}" srcOrd="9" destOrd="0" presId="urn:microsoft.com/office/officeart/2005/8/layout/vProcess5"/>
    <dgm:cxn modelId="{114E0E5C-3BED-4C71-82C1-648FB9171C2B}" type="presParOf" srcId="{A93A3E1E-3ED0-4876-BDFF-A61797D6B6FD}" destId="{EE3ED814-20DC-4FEC-B1CF-A0F1AF1906EB}" srcOrd="10" destOrd="0" presId="urn:microsoft.com/office/officeart/2005/8/layout/vProcess5"/>
    <dgm:cxn modelId="{61B2D6C8-4F2B-4DE6-B2FF-D2394CEC6146}" type="presParOf" srcId="{A93A3E1E-3ED0-4876-BDFF-A61797D6B6FD}" destId="{D1DE7408-712D-4E4E-A48C-99DFA86C67DC}" srcOrd="11" destOrd="0" presId="urn:microsoft.com/office/officeart/2005/8/layout/vProcess5"/>
    <dgm:cxn modelId="{6988BACE-EE18-42F2-AD1A-6B83F6F14183}" type="presParOf" srcId="{A93A3E1E-3ED0-4876-BDFF-A61797D6B6FD}" destId="{2BC0E3B9-1FBB-4181-A0FB-B1229806F6E7}" srcOrd="12" destOrd="0" presId="urn:microsoft.com/office/officeart/2005/8/layout/vProcess5"/>
    <dgm:cxn modelId="{C652CBA2-8259-49BB-A2C6-2F20BCCCD5E6}" type="presParOf" srcId="{A93A3E1E-3ED0-4876-BDFF-A61797D6B6FD}" destId="{01F1AE7D-E174-403F-BD4D-B199B7A95659}" srcOrd="13" destOrd="0" presId="urn:microsoft.com/office/officeart/2005/8/layout/vProcess5"/>
    <dgm:cxn modelId="{A073FADE-042E-4DC6-8CE8-0FC19EB22E09}" type="presParOf" srcId="{A93A3E1E-3ED0-4876-BDFF-A61797D6B6FD}" destId="{B8048E74-692E-4107-84AB-9DEE904B00BD}"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F814BBF-00ED-4B46-A5FD-44BB95A78A75}" type="doc">
      <dgm:prSet loTypeId="urn:microsoft.com/office/officeart/2016/7/layout/RepeatingBendingProcessNew" loCatId="process" qsTypeId="urn:microsoft.com/office/officeart/2005/8/quickstyle/simple2" qsCatId="simple" csTypeId="urn:microsoft.com/office/officeart/2005/8/colors/accent1_2" csCatId="accent1"/>
      <dgm:spPr/>
      <dgm:t>
        <a:bodyPr/>
        <a:lstStyle/>
        <a:p>
          <a:endParaRPr lang="en-US"/>
        </a:p>
      </dgm:t>
    </dgm:pt>
    <dgm:pt modelId="{E981EC47-5388-4B5E-88C3-F78D9612A730}">
      <dgm:prSet/>
      <dgm:spPr/>
      <dgm:t>
        <a:bodyPr/>
        <a:lstStyle/>
        <a:p>
          <a:r>
            <a:rPr lang="en-US" dirty="0"/>
            <a:t>Step 1: IR engine retrieves documents using query terms</a:t>
          </a:r>
        </a:p>
      </dgm:t>
    </dgm:pt>
    <dgm:pt modelId="{9614ED7D-D494-4AE7-B66C-D7D9FAAE7ECC}" type="parTrans" cxnId="{AFCB9636-86FD-4D1B-9899-3FD8A79C2565}">
      <dgm:prSet/>
      <dgm:spPr/>
      <dgm:t>
        <a:bodyPr/>
        <a:lstStyle/>
        <a:p>
          <a:endParaRPr lang="en-US"/>
        </a:p>
      </dgm:t>
    </dgm:pt>
    <dgm:pt modelId="{6DD44CC8-3EBA-4FCD-9B99-25FC92BDA31A}" type="sibTrans" cxnId="{AFCB9636-86FD-4D1B-9899-3FD8A79C2565}">
      <dgm:prSet/>
      <dgm:spPr/>
      <dgm:t>
        <a:bodyPr/>
        <a:lstStyle/>
        <a:p>
          <a:endParaRPr lang="en-US"/>
        </a:p>
      </dgm:t>
    </dgm:pt>
    <dgm:pt modelId="{8C2BCBBD-2AA1-432B-A108-FA25680E91FE}">
      <dgm:prSet/>
      <dgm:spPr/>
      <dgm:t>
        <a:bodyPr/>
        <a:lstStyle/>
        <a:p>
          <a:r>
            <a:rPr lang="en-US"/>
            <a:t>Step 2: Segment the documents into shorter units</a:t>
          </a:r>
        </a:p>
      </dgm:t>
    </dgm:pt>
    <dgm:pt modelId="{430D1AB6-99EC-430B-AE1B-0CDA6D65C1C8}" type="parTrans" cxnId="{2ED26882-42F5-4096-84AD-82FC6AA74467}">
      <dgm:prSet/>
      <dgm:spPr/>
      <dgm:t>
        <a:bodyPr/>
        <a:lstStyle/>
        <a:p>
          <a:endParaRPr lang="en-US"/>
        </a:p>
      </dgm:t>
    </dgm:pt>
    <dgm:pt modelId="{941A88BE-E663-4BF8-91D3-FA3206E20014}" type="sibTrans" cxnId="{2ED26882-42F5-4096-84AD-82FC6AA74467}">
      <dgm:prSet/>
      <dgm:spPr/>
      <dgm:t>
        <a:bodyPr/>
        <a:lstStyle/>
        <a:p>
          <a:endParaRPr lang="en-US"/>
        </a:p>
      </dgm:t>
    </dgm:pt>
    <dgm:pt modelId="{E2B491B5-0852-4681-9C3D-9F53C5773445}">
      <dgm:prSet/>
      <dgm:spPr/>
      <dgm:t>
        <a:bodyPr/>
        <a:lstStyle/>
        <a:p>
          <a:r>
            <a:rPr lang="en-US"/>
            <a:t>something like paragraphs</a:t>
          </a:r>
        </a:p>
      </dgm:t>
    </dgm:pt>
    <dgm:pt modelId="{AD842931-F9D6-4812-BD9D-B1D1169BC11D}" type="parTrans" cxnId="{D77BEF00-FD9B-45F1-88C6-A856CA0D7F5E}">
      <dgm:prSet/>
      <dgm:spPr/>
      <dgm:t>
        <a:bodyPr/>
        <a:lstStyle/>
        <a:p>
          <a:endParaRPr lang="en-US"/>
        </a:p>
      </dgm:t>
    </dgm:pt>
    <dgm:pt modelId="{FEE550C8-3B15-4E60-B49F-06988A1BC207}" type="sibTrans" cxnId="{D77BEF00-FD9B-45F1-88C6-A856CA0D7F5E}">
      <dgm:prSet/>
      <dgm:spPr/>
      <dgm:t>
        <a:bodyPr/>
        <a:lstStyle/>
        <a:p>
          <a:endParaRPr lang="en-US"/>
        </a:p>
      </dgm:t>
    </dgm:pt>
    <dgm:pt modelId="{428A7EB9-34F6-44EF-A1F4-FB6DB4810744}">
      <dgm:prSet/>
      <dgm:spPr/>
      <dgm:t>
        <a:bodyPr/>
        <a:lstStyle/>
        <a:p>
          <a:r>
            <a:rPr lang="en-US"/>
            <a:t>Step 3: Passage ranking</a:t>
          </a:r>
        </a:p>
      </dgm:t>
    </dgm:pt>
    <dgm:pt modelId="{C4E20037-2134-4734-8843-A64D1AB87838}" type="parTrans" cxnId="{3E67D06A-570C-487C-BA2A-BE6FEACC8E04}">
      <dgm:prSet/>
      <dgm:spPr/>
      <dgm:t>
        <a:bodyPr/>
        <a:lstStyle/>
        <a:p>
          <a:endParaRPr lang="en-US"/>
        </a:p>
      </dgm:t>
    </dgm:pt>
    <dgm:pt modelId="{E70E4C25-2416-4DD1-B28B-80674E6AE55D}" type="sibTrans" cxnId="{3E67D06A-570C-487C-BA2A-BE6FEACC8E04}">
      <dgm:prSet/>
      <dgm:spPr/>
      <dgm:t>
        <a:bodyPr/>
        <a:lstStyle/>
        <a:p>
          <a:endParaRPr lang="en-US"/>
        </a:p>
      </dgm:t>
    </dgm:pt>
    <dgm:pt modelId="{8952E755-547D-4B42-BF46-EA250F659873}">
      <dgm:prSet/>
      <dgm:spPr/>
      <dgm:t>
        <a:bodyPr/>
        <a:lstStyle/>
        <a:p>
          <a:r>
            <a:rPr lang="en-US"/>
            <a:t>Use answer type to help rerank passages</a:t>
          </a:r>
        </a:p>
      </dgm:t>
    </dgm:pt>
    <dgm:pt modelId="{D6A07069-8D69-461E-A34C-67DE2C1FDAC5}" type="parTrans" cxnId="{F3CC8DC7-AD41-413B-8EA6-5028EE40C52E}">
      <dgm:prSet/>
      <dgm:spPr/>
      <dgm:t>
        <a:bodyPr/>
        <a:lstStyle/>
        <a:p>
          <a:endParaRPr lang="en-US"/>
        </a:p>
      </dgm:t>
    </dgm:pt>
    <dgm:pt modelId="{F556233E-652C-4AF3-BDA3-372076EE535F}" type="sibTrans" cxnId="{F3CC8DC7-AD41-413B-8EA6-5028EE40C52E}">
      <dgm:prSet/>
      <dgm:spPr/>
      <dgm:t>
        <a:bodyPr/>
        <a:lstStyle/>
        <a:p>
          <a:endParaRPr lang="en-US"/>
        </a:p>
      </dgm:t>
    </dgm:pt>
    <dgm:pt modelId="{934E7111-A119-4431-B9AF-9E2424F32ABF}" type="pres">
      <dgm:prSet presAssocID="{1F814BBF-00ED-4B46-A5FD-44BB95A78A75}" presName="Name0" presStyleCnt="0">
        <dgm:presLayoutVars>
          <dgm:dir/>
          <dgm:resizeHandles val="exact"/>
        </dgm:presLayoutVars>
      </dgm:prSet>
      <dgm:spPr/>
    </dgm:pt>
    <dgm:pt modelId="{FC1FDC60-F4E3-4E2B-B674-D80D38FA4CBE}" type="pres">
      <dgm:prSet presAssocID="{E981EC47-5388-4B5E-88C3-F78D9612A730}" presName="node" presStyleLbl="node1" presStyleIdx="0" presStyleCnt="3">
        <dgm:presLayoutVars>
          <dgm:bulletEnabled val="1"/>
        </dgm:presLayoutVars>
      </dgm:prSet>
      <dgm:spPr/>
    </dgm:pt>
    <dgm:pt modelId="{475CFF5B-5BDC-4D3D-8C92-E7D92697D938}" type="pres">
      <dgm:prSet presAssocID="{6DD44CC8-3EBA-4FCD-9B99-25FC92BDA31A}" presName="sibTrans" presStyleLbl="sibTrans1D1" presStyleIdx="0" presStyleCnt="2"/>
      <dgm:spPr/>
    </dgm:pt>
    <dgm:pt modelId="{E58C6991-01B6-487E-AD9D-0B57EDE9361C}" type="pres">
      <dgm:prSet presAssocID="{6DD44CC8-3EBA-4FCD-9B99-25FC92BDA31A}" presName="connectorText" presStyleLbl="sibTrans1D1" presStyleIdx="0" presStyleCnt="2"/>
      <dgm:spPr/>
    </dgm:pt>
    <dgm:pt modelId="{C0E110F7-332D-4DD0-8C4A-50EF09D3B1D6}" type="pres">
      <dgm:prSet presAssocID="{8C2BCBBD-2AA1-432B-A108-FA25680E91FE}" presName="node" presStyleLbl="node1" presStyleIdx="1" presStyleCnt="3">
        <dgm:presLayoutVars>
          <dgm:bulletEnabled val="1"/>
        </dgm:presLayoutVars>
      </dgm:prSet>
      <dgm:spPr/>
    </dgm:pt>
    <dgm:pt modelId="{27F3ADED-E5A8-4A2F-A28F-AF1CB01E1957}" type="pres">
      <dgm:prSet presAssocID="{941A88BE-E663-4BF8-91D3-FA3206E20014}" presName="sibTrans" presStyleLbl="sibTrans1D1" presStyleIdx="1" presStyleCnt="2"/>
      <dgm:spPr/>
    </dgm:pt>
    <dgm:pt modelId="{630DBAA9-50B3-404D-8FBA-8AA719C6E940}" type="pres">
      <dgm:prSet presAssocID="{941A88BE-E663-4BF8-91D3-FA3206E20014}" presName="connectorText" presStyleLbl="sibTrans1D1" presStyleIdx="1" presStyleCnt="2"/>
      <dgm:spPr/>
    </dgm:pt>
    <dgm:pt modelId="{B33369D1-E773-4FF1-A27E-73F8B87A4E0C}" type="pres">
      <dgm:prSet presAssocID="{428A7EB9-34F6-44EF-A1F4-FB6DB4810744}" presName="node" presStyleLbl="node1" presStyleIdx="2" presStyleCnt="3">
        <dgm:presLayoutVars>
          <dgm:bulletEnabled val="1"/>
        </dgm:presLayoutVars>
      </dgm:prSet>
      <dgm:spPr/>
    </dgm:pt>
  </dgm:ptLst>
  <dgm:cxnLst>
    <dgm:cxn modelId="{D77BEF00-FD9B-45F1-88C6-A856CA0D7F5E}" srcId="{8C2BCBBD-2AA1-432B-A108-FA25680E91FE}" destId="{E2B491B5-0852-4681-9C3D-9F53C5773445}" srcOrd="0" destOrd="0" parTransId="{AD842931-F9D6-4812-BD9D-B1D1169BC11D}" sibTransId="{FEE550C8-3B15-4E60-B49F-06988A1BC207}"/>
    <dgm:cxn modelId="{29C9F41C-5A2A-4C95-BA38-3DE1157BF5D3}" type="presOf" srcId="{E2B491B5-0852-4681-9C3D-9F53C5773445}" destId="{C0E110F7-332D-4DD0-8C4A-50EF09D3B1D6}" srcOrd="0" destOrd="1" presId="urn:microsoft.com/office/officeart/2016/7/layout/RepeatingBendingProcessNew"/>
    <dgm:cxn modelId="{AFCB9636-86FD-4D1B-9899-3FD8A79C2565}" srcId="{1F814BBF-00ED-4B46-A5FD-44BB95A78A75}" destId="{E981EC47-5388-4B5E-88C3-F78D9612A730}" srcOrd="0" destOrd="0" parTransId="{9614ED7D-D494-4AE7-B66C-D7D9FAAE7ECC}" sibTransId="{6DD44CC8-3EBA-4FCD-9B99-25FC92BDA31A}"/>
    <dgm:cxn modelId="{3E67D06A-570C-487C-BA2A-BE6FEACC8E04}" srcId="{1F814BBF-00ED-4B46-A5FD-44BB95A78A75}" destId="{428A7EB9-34F6-44EF-A1F4-FB6DB4810744}" srcOrd="2" destOrd="0" parTransId="{C4E20037-2134-4734-8843-A64D1AB87838}" sibTransId="{E70E4C25-2416-4DD1-B28B-80674E6AE55D}"/>
    <dgm:cxn modelId="{1607AF6F-A6E0-4239-9F09-D9433A83619A}" type="presOf" srcId="{941A88BE-E663-4BF8-91D3-FA3206E20014}" destId="{27F3ADED-E5A8-4A2F-A28F-AF1CB01E1957}" srcOrd="0" destOrd="0" presId="urn:microsoft.com/office/officeart/2016/7/layout/RepeatingBendingProcessNew"/>
    <dgm:cxn modelId="{E738AA7B-A6BA-400D-B005-FF0B8D34724A}" type="presOf" srcId="{6DD44CC8-3EBA-4FCD-9B99-25FC92BDA31A}" destId="{E58C6991-01B6-487E-AD9D-0B57EDE9361C}" srcOrd="1" destOrd="0" presId="urn:microsoft.com/office/officeart/2016/7/layout/RepeatingBendingProcessNew"/>
    <dgm:cxn modelId="{2ED26882-42F5-4096-84AD-82FC6AA74467}" srcId="{1F814BBF-00ED-4B46-A5FD-44BB95A78A75}" destId="{8C2BCBBD-2AA1-432B-A108-FA25680E91FE}" srcOrd="1" destOrd="0" parTransId="{430D1AB6-99EC-430B-AE1B-0CDA6D65C1C8}" sibTransId="{941A88BE-E663-4BF8-91D3-FA3206E20014}"/>
    <dgm:cxn modelId="{E773B086-5112-4E41-8E96-40E4BFF8D173}" type="presOf" srcId="{1F814BBF-00ED-4B46-A5FD-44BB95A78A75}" destId="{934E7111-A119-4431-B9AF-9E2424F32ABF}" srcOrd="0" destOrd="0" presId="urn:microsoft.com/office/officeart/2016/7/layout/RepeatingBendingProcessNew"/>
    <dgm:cxn modelId="{67954E91-F7E1-439F-86F8-0B23027F3C4B}" type="presOf" srcId="{941A88BE-E663-4BF8-91D3-FA3206E20014}" destId="{630DBAA9-50B3-404D-8FBA-8AA719C6E940}" srcOrd="1" destOrd="0" presId="urn:microsoft.com/office/officeart/2016/7/layout/RepeatingBendingProcessNew"/>
    <dgm:cxn modelId="{B6F2A6BD-D98F-414B-82C3-A4E3169FB003}" type="presOf" srcId="{8C2BCBBD-2AA1-432B-A108-FA25680E91FE}" destId="{C0E110F7-332D-4DD0-8C4A-50EF09D3B1D6}" srcOrd="0" destOrd="0" presId="urn:microsoft.com/office/officeart/2016/7/layout/RepeatingBendingProcessNew"/>
    <dgm:cxn modelId="{F3CC8DC7-AD41-413B-8EA6-5028EE40C52E}" srcId="{428A7EB9-34F6-44EF-A1F4-FB6DB4810744}" destId="{8952E755-547D-4B42-BF46-EA250F659873}" srcOrd="0" destOrd="0" parTransId="{D6A07069-8D69-461E-A34C-67DE2C1FDAC5}" sibTransId="{F556233E-652C-4AF3-BDA3-372076EE535F}"/>
    <dgm:cxn modelId="{CE51C9CD-3869-450C-83AC-FEA9A9BC6C69}" type="presOf" srcId="{428A7EB9-34F6-44EF-A1F4-FB6DB4810744}" destId="{B33369D1-E773-4FF1-A27E-73F8B87A4E0C}" srcOrd="0" destOrd="0" presId="urn:microsoft.com/office/officeart/2016/7/layout/RepeatingBendingProcessNew"/>
    <dgm:cxn modelId="{446579CE-60FE-462F-B25F-352A1D0B04D0}" type="presOf" srcId="{6DD44CC8-3EBA-4FCD-9B99-25FC92BDA31A}" destId="{475CFF5B-5BDC-4D3D-8C92-E7D92697D938}" srcOrd="0" destOrd="0" presId="urn:microsoft.com/office/officeart/2016/7/layout/RepeatingBendingProcessNew"/>
    <dgm:cxn modelId="{06877DD2-8D5B-41C7-A0BF-A1A0A190D791}" type="presOf" srcId="{8952E755-547D-4B42-BF46-EA250F659873}" destId="{B33369D1-E773-4FF1-A27E-73F8B87A4E0C}" srcOrd="0" destOrd="1" presId="urn:microsoft.com/office/officeart/2016/7/layout/RepeatingBendingProcessNew"/>
    <dgm:cxn modelId="{CC4F37DA-A2B0-4C4A-A802-530DC2726072}" type="presOf" srcId="{E981EC47-5388-4B5E-88C3-F78D9612A730}" destId="{FC1FDC60-F4E3-4E2B-B674-D80D38FA4CBE}" srcOrd="0" destOrd="0" presId="urn:microsoft.com/office/officeart/2016/7/layout/RepeatingBendingProcessNew"/>
    <dgm:cxn modelId="{E3A9A6F7-EEA7-43D3-83BF-AB9C30FFAD9E}" type="presParOf" srcId="{934E7111-A119-4431-B9AF-9E2424F32ABF}" destId="{FC1FDC60-F4E3-4E2B-B674-D80D38FA4CBE}" srcOrd="0" destOrd="0" presId="urn:microsoft.com/office/officeart/2016/7/layout/RepeatingBendingProcessNew"/>
    <dgm:cxn modelId="{E3995B45-B21F-47B9-97F9-B8AFC8107719}" type="presParOf" srcId="{934E7111-A119-4431-B9AF-9E2424F32ABF}" destId="{475CFF5B-5BDC-4D3D-8C92-E7D92697D938}" srcOrd="1" destOrd="0" presId="urn:microsoft.com/office/officeart/2016/7/layout/RepeatingBendingProcessNew"/>
    <dgm:cxn modelId="{23A214B3-DBC5-4B8B-8468-6D068B079134}" type="presParOf" srcId="{475CFF5B-5BDC-4D3D-8C92-E7D92697D938}" destId="{E58C6991-01B6-487E-AD9D-0B57EDE9361C}" srcOrd="0" destOrd="0" presId="urn:microsoft.com/office/officeart/2016/7/layout/RepeatingBendingProcessNew"/>
    <dgm:cxn modelId="{D300A4EB-6ECC-4944-8284-8299E354FFA5}" type="presParOf" srcId="{934E7111-A119-4431-B9AF-9E2424F32ABF}" destId="{C0E110F7-332D-4DD0-8C4A-50EF09D3B1D6}" srcOrd="2" destOrd="0" presId="urn:microsoft.com/office/officeart/2016/7/layout/RepeatingBendingProcessNew"/>
    <dgm:cxn modelId="{E50AF0D5-1253-4115-8944-E3C61C7AF60A}" type="presParOf" srcId="{934E7111-A119-4431-B9AF-9E2424F32ABF}" destId="{27F3ADED-E5A8-4A2F-A28F-AF1CB01E1957}" srcOrd="3" destOrd="0" presId="urn:microsoft.com/office/officeart/2016/7/layout/RepeatingBendingProcessNew"/>
    <dgm:cxn modelId="{6089C9D6-3F74-4378-9F98-3BE5B7372934}" type="presParOf" srcId="{27F3ADED-E5A8-4A2F-A28F-AF1CB01E1957}" destId="{630DBAA9-50B3-404D-8FBA-8AA719C6E940}" srcOrd="0" destOrd="0" presId="urn:microsoft.com/office/officeart/2016/7/layout/RepeatingBendingProcessNew"/>
    <dgm:cxn modelId="{884DF45C-C2D0-4D26-B822-669E91128E0F}" type="presParOf" srcId="{934E7111-A119-4431-B9AF-9E2424F32ABF}" destId="{B33369D1-E773-4FF1-A27E-73F8B87A4E0C}" srcOrd="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ED4A1FF-2A5C-462C-AC2B-739BD82157AB}" type="doc">
      <dgm:prSet loTypeId="urn:microsoft.com/office/officeart/2005/8/layout/vList5" loCatId="list" qsTypeId="urn:microsoft.com/office/officeart/2005/8/quickstyle/simple4" qsCatId="simple" csTypeId="urn:microsoft.com/office/officeart/2005/8/colors/accent1_2" csCatId="accent1"/>
      <dgm:spPr/>
      <dgm:t>
        <a:bodyPr/>
        <a:lstStyle/>
        <a:p>
          <a:endParaRPr lang="en-US"/>
        </a:p>
      </dgm:t>
    </dgm:pt>
    <dgm:pt modelId="{68071218-FC0F-4435-95CB-288F82BE9C2A}">
      <dgm:prSet/>
      <dgm:spPr/>
      <dgm:t>
        <a:bodyPr/>
        <a:lstStyle/>
        <a:p>
          <a:r>
            <a:rPr lang="en-US"/>
            <a:t>Coreference helps resolve ambiguities</a:t>
          </a:r>
        </a:p>
      </dgm:t>
    </dgm:pt>
    <dgm:pt modelId="{C7867D22-92A0-4551-963C-724078234368}" type="parTrans" cxnId="{86468F03-690E-4AE7-850E-054D469EEC7F}">
      <dgm:prSet/>
      <dgm:spPr/>
      <dgm:t>
        <a:bodyPr/>
        <a:lstStyle/>
        <a:p>
          <a:endParaRPr lang="en-US"/>
        </a:p>
      </dgm:t>
    </dgm:pt>
    <dgm:pt modelId="{AF1CDDCF-ADD6-4AF1-AF33-D58F0B7DEA18}" type="sibTrans" cxnId="{86468F03-690E-4AE7-850E-054D469EEC7F}">
      <dgm:prSet/>
      <dgm:spPr/>
      <dgm:t>
        <a:bodyPr/>
        <a:lstStyle/>
        <a:p>
          <a:endParaRPr lang="en-US"/>
        </a:p>
      </dgm:t>
    </dgm:pt>
    <dgm:pt modelId="{4DEE44B7-B3B6-4EC3-8A76-12D7018FE25D}">
      <dgm:prSet/>
      <dgm:spPr/>
      <dgm:t>
        <a:bodyPr/>
        <a:lstStyle/>
        <a:p>
          <a:r>
            <a:rPr lang="en-US"/>
            <a:t>U: “Book a table at Il Fornaio at 7:00 with </a:t>
          </a:r>
          <a:r>
            <a:rPr lang="en-US" b="1"/>
            <a:t>my mom</a:t>
          </a:r>
          <a:r>
            <a:rPr lang="en-US"/>
            <a:t>”</a:t>
          </a:r>
        </a:p>
      </dgm:t>
    </dgm:pt>
    <dgm:pt modelId="{0115B5A4-8B45-4F89-8282-31256FF71A28}" type="parTrans" cxnId="{E6ED997A-CAAC-497D-947E-59439EFDF16B}">
      <dgm:prSet/>
      <dgm:spPr/>
      <dgm:t>
        <a:bodyPr/>
        <a:lstStyle/>
        <a:p>
          <a:endParaRPr lang="en-US"/>
        </a:p>
      </dgm:t>
    </dgm:pt>
    <dgm:pt modelId="{401DD1B9-E069-449A-A2CA-34D36B8350BD}" type="sibTrans" cxnId="{E6ED997A-CAAC-497D-947E-59439EFDF16B}">
      <dgm:prSet/>
      <dgm:spPr/>
      <dgm:t>
        <a:bodyPr/>
        <a:lstStyle/>
        <a:p>
          <a:endParaRPr lang="en-US"/>
        </a:p>
      </dgm:t>
    </dgm:pt>
    <dgm:pt modelId="{A44D2B29-E717-4487-AD99-48FE5B802DBD}">
      <dgm:prSet/>
      <dgm:spPr/>
      <dgm:t>
        <a:bodyPr/>
        <a:lstStyle/>
        <a:p>
          <a:r>
            <a:rPr lang="en-US"/>
            <a:t>U: “Also send </a:t>
          </a:r>
          <a:r>
            <a:rPr lang="en-US" b="1"/>
            <a:t>her</a:t>
          </a:r>
          <a:r>
            <a:rPr lang="en-US"/>
            <a:t> an email reminder”</a:t>
          </a:r>
        </a:p>
      </dgm:t>
    </dgm:pt>
    <dgm:pt modelId="{64081C0C-5328-4540-A1B1-E0FC523BBE0E}" type="parTrans" cxnId="{59CEC456-31D0-49CE-B3EB-FBBD71CED3D4}">
      <dgm:prSet/>
      <dgm:spPr/>
      <dgm:t>
        <a:bodyPr/>
        <a:lstStyle/>
        <a:p>
          <a:endParaRPr lang="en-US"/>
        </a:p>
      </dgm:t>
    </dgm:pt>
    <dgm:pt modelId="{D9E4CFA9-47C6-4C4C-82EF-C058FEBE796D}" type="sibTrans" cxnId="{59CEC456-31D0-49CE-B3EB-FBBD71CED3D4}">
      <dgm:prSet/>
      <dgm:spPr/>
      <dgm:t>
        <a:bodyPr/>
        <a:lstStyle/>
        <a:p>
          <a:endParaRPr lang="en-US"/>
        </a:p>
      </dgm:t>
    </dgm:pt>
    <dgm:pt modelId="{822C4726-92F2-4E19-8AE6-3FB9E3E60D0D}">
      <dgm:prSet/>
      <dgm:spPr/>
      <dgm:t>
        <a:bodyPr/>
        <a:lstStyle/>
        <a:p>
          <a:r>
            <a:rPr lang="en-US"/>
            <a:t>Clarification questions:</a:t>
          </a:r>
        </a:p>
      </dgm:t>
    </dgm:pt>
    <dgm:pt modelId="{3895EC5B-1808-4BEE-8677-E5815265AC32}" type="parTrans" cxnId="{6A17D3E5-9E30-4A2E-B9F5-950F96979CF6}">
      <dgm:prSet/>
      <dgm:spPr/>
      <dgm:t>
        <a:bodyPr/>
        <a:lstStyle/>
        <a:p>
          <a:endParaRPr lang="en-US"/>
        </a:p>
      </dgm:t>
    </dgm:pt>
    <dgm:pt modelId="{5F2A5D93-C21F-4E9E-8ED6-6A32DC48F454}" type="sibTrans" cxnId="{6A17D3E5-9E30-4A2E-B9F5-950F96979CF6}">
      <dgm:prSet/>
      <dgm:spPr/>
      <dgm:t>
        <a:bodyPr/>
        <a:lstStyle/>
        <a:p>
          <a:endParaRPr lang="en-US"/>
        </a:p>
      </dgm:t>
    </dgm:pt>
    <dgm:pt modelId="{A2C306B7-7E55-4910-9555-DA6C85D36B2A}">
      <dgm:prSet/>
      <dgm:spPr/>
      <dgm:t>
        <a:bodyPr/>
        <a:lstStyle/>
        <a:p>
          <a:r>
            <a:rPr lang="en-US"/>
            <a:t>U: “Chicago pizza”</a:t>
          </a:r>
        </a:p>
      </dgm:t>
    </dgm:pt>
    <dgm:pt modelId="{83874E0E-EAFA-4706-84E4-7ACB46A7F4B7}" type="parTrans" cxnId="{7E00B35F-EC29-4C43-A503-5C7DD2A80D66}">
      <dgm:prSet/>
      <dgm:spPr/>
      <dgm:t>
        <a:bodyPr/>
        <a:lstStyle/>
        <a:p>
          <a:endParaRPr lang="en-US"/>
        </a:p>
      </dgm:t>
    </dgm:pt>
    <dgm:pt modelId="{CE5AD750-D5CF-4F66-AB4A-178231F95B6F}" type="sibTrans" cxnId="{7E00B35F-EC29-4C43-A503-5C7DD2A80D66}">
      <dgm:prSet/>
      <dgm:spPr/>
      <dgm:t>
        <a:bodyPr/>
        <a:lstStyle/>
        <a:p>
          <a:endParaRPr lang="en-US"/>
        </a:p>
      </dgm:t>
    </dgm:pt>
    <dgm:pt modelId="{473E6E2D-B457-4A42-8DEC-C16A0EECD4CD}">
      <dgm:prSet/>
      <dgm:spPr/>
      <dgm:t>
        <a:bodyPr/>
        <a:lstStyle/>
        <a:p>
          <a:r>
            <a:rPr lang="en-US"/>
            <a:t>S: “Did you mean pizza restaurants in Chicago                                                               or Chicago-style pizza?”</a:t>
          </a:r>
        </a:p>
      </dgm:t>
    </dgm:pt>
    <dgm:pt modelId="{4FFEB3E1-C511-4D18-A556-08D894CE85E7}" type="parTrans" cxnId="{A602A573-8233-4413-A9C3-88322E7D4D30}">
      <dgm:prSet/>
      <dgm:spPr/>
      <dgm:t>
        <a:bodyPr/>
        <a:lstStyle/>
        <a:p>
          <a:endParaRPr lang="en-US"/>
        </a:p>
      </dgm:t>
    </dgm:pt>
    <dgm:pt modelId="{42AE790F-A754-4978-8CE1-53D10F93CE56}" type="sibTrans" cxnId="{A602A573-8233-4413-A9C3-88322E7D4D30}">
      <dgm:prSet/>
      <dgm:spPr/>
      <dgm:t>
        <a:bodyPr/>
        <a:lstStyle/>
        <a:p>
          <a:endParaRPr lang="en-US"/>
        </a:p>
      </dgm:t>
    </dgm:pt>
    <dgm:pt modelId="{DE07246B-82EE-49EF-BFA1-6393F3578E66}" type="pres">
      <dgm:prSet presAssocID="{5ED4A1FF-2A5C-462C-AC2B-739BD82157AB}" presName="Name0" presStyleCnt="0">
        <dgm:presLayoutVars>
          <dgm:dir/>
          <dgm:animLvl val="lvl"/>
          <dgm:resizeHandles val="exact"/>
        </dgm:presLayoutVars>
      </dgm:prSet>
      <dgm:spPr/>
    </dgm:pt>
    <dgm:pt modelId="{4517CCF8-BCDC-47D3-BECD-92FACAFF46B3}" type="pres">
      <dgm:prSet presAssocID="{68071218-FC0F-4435-95CB-288F82BE9C2A}" presName="linNode" presStyleCnt="0"/>
      <dgm:spPr/>
    </dgm:pt>
    <dgm:pt modelId="{E62D17B0-0161-45DE-97B7-DAE7D81640E1}" type="pres">
      <dgm:prSet presAssocID="{68071218-FC0F-4435-95CB-288F82BE9C2A}" presName="parentText" presStyleLbl="node1" presStyleIdx="0" presStyleCnt="2">
        <dgm:presLayoutVars>
          <dgm:chMax val="1"/>
          <dgm:bulletEnabled val="1"/>
        </dgm:presLayoutVars>
      </dgm:prSet>
      <dgm:spPr/>
    </dgm:pt>
    <dgm:pt modelId="{A7F14E21-8296-4C67-81E3-68F3C4AE81DA}" type="pres">
      <dgm:prSet presAssocID="{68071218-FC0F-4435-95CB-288F82BE9C2A}" presName="descendantText" presStyleLbl="alignAccFollowNode1" presStyleIdx="0" presStyleCnt="2">
        <dgm:presLayoutVars>
          <dgm:bulletEnabled val="1"/>
        </dgm:presLayoutVars>
      </dgm:prSet>
      <dgm:spPr/>
    </dgm:pt>
    <dgm:pt modelId="{A320C5D9-2780-40FF-9420-45947D0A21B6}" type="pres">
      <dgm:prSet presAssocID="{AF1CDDCF-ADD6-4AF1-AF33-D58F0B7DEA18}" presName="sp" presStyleCnt="0"/>
      <dgm:spPr/>
    </dgm:pt>
    <dgm:pt modelId="{EC4B7563-6779-4DBD-8141-D6846B8B1717}" type="pres">
      <dgm:prSet presAssocID="{822C4726-92F2-4E19-8AE6-3FB9E3E60D0D}" presName="linNode" presStyleCnt="0"/>
      <dgm:spPr/>
    </dgm:pt>
    <dgm:pt modelId="{DB32621E-C23C-4839-BB3E-CBB0B15423D6}" type="pres">
      <dgm:prSet presAssocID="{822C4726-92F2-4E19-8AE6-3FB9E3E60D0D}" presName="parentText" presStyleLbl="node1" presStyleIdx="1" presStyleCnt="2">
        <dgm:presLayoutVars>
          <dgm:chMax val="1"/>
          <dgm:bulletEnabled val="1"/>
        </dgm:presLayoutVars>
      </dgm:prSet>
      <dgm:spPr/>
    </dgm:pt>
    <dgm:pt modelId="{8B302460-093F-4E74-9F03-70229310D0E2}" type="pres">
      <dgm:prSet presAssocID="{822C4726-92F2-4E19-8AE6-3FB9E3E60D0D}" presName="descendantText" presStyleLbl="alignAccFollowNode1" presStyleIdx="1" presStyleCnt="2">
        <dgm:presLayoutVars>
          <dgm:bulletEnabled val="1"/>
        </dgm:presLayoutVars>
      </dgm:prSet>
      <dgm:spPr/>
    </dgm:pt>
  </dgm:ptLst>
  <dgm:cxnLst>
    <dgm:cxn modelId="{86468F03-690E-4AE7-850E-054D469EEC7F}" srcId="{5ED4A1FF-2A5C-462C-AC2B-739BD82157AB}" destId="{68071218-FC0F-4435-95CB-288F82BE9C2A}" srcOrd="0" destOrd="0" parTransId="{C7867D22-92A0-4551-963C-724078234368}" sibTransId="{AF1CDDCF-ADD6-4AF1-AF33-D58F0B7DEA18}"/>
    <dgm:cxn modelId="{255E303F-D4AB-4684-9F0C-38997217667C}" type="presOf" srcId="{822C4726-92F2-4E19-8AE6-3FB9E3E60D0D}" destId="{DB32621E-C23C-4839-BB3E-CBB0B15423D6}" srcOrd="0" destOrd="0" presId="urn:microsoft.com/office/officeart/2005/8/layout/vList5"/>
    <dgm:cxn modelId="{159BC05D-D6D0-42E6-A640-56DA98255C81}" type="presOf" srcId="{A44D2B29-E717-4487-AD99-48FE5B802DBD}" destId="{A7F14E21-8296-4C67-81E3-68F3C4AE81DA}" srcOrd="0" destOrd="1" presId="urn:microsoft.com/office/officeart/2005/8/layout/vList5"/>
    <dgm:cxn modelId="{7E00B35F-EC29-4C43-A503-5C7DD2A80D66}" srcId="{822C4726-92F2-4E19-8AE6-3FB9E3E60D0D}" destId="{A2C306B7-7E55-4910-9555-DA6C85D36B2A}" srcOrd="0" destOrd="0" parTransId="{83874E0E-EAFA-4706-84E4-7ACB46A7F4B7}" sibTransId="{CE5AD750-D5CF-4F66-AB4A-178231F95B6F}"/>
    <dgm:cxn modelId="{9D97086B-0A51-46DF-9833-2CBAE5B7785B}" type="presOf" srcId="{68071218-FC0F-4435-95CB-288F82BE9C2A}" destId="{E62D17B0-0161-45DE-97B7-DAE7D81640E1}" srcOrd="0" destOrd="0" presId="urn:microsoft.com/office/officeart/2005/8/layout/vList5"/>
    <dgm:cxn modelId="{A602A573-8233-4413-A9C3-88322E7D4D30}" srcId="{822C4726-92F2-4E19-8AE6-3FB9E3E60D0D}" destId="{473E6E2D-B457-4A42-8DEC-C16A0EECD4CD}" srcOrd="1" destOrd="0" parTransId="{4FFEB3E1-C511-4D18-A556-08D894CE85E7}" sibTransId="{42AE790F-A754-4978-8CE1-53D10F93CE56}"/>
    <dgm:cxn modelId="{492C2055-90AC-49FA-A6AC-E9C78D6C7249}" type="presOf" srcId="{5ED4A1FF-2A5C-462C-AC2B-739BD82157AB}" destId="{DE07246B-82EE-49EF-BFA1-6393F3578E66}" srcOrd="0" destOrd="0" presId="urn:microsoft.com/office/officeart/2005/8/layout/vList5"/>
    <dgm:cxn modelId="{59CEC456-31D0-49CE-B3EB-FBBD71CED3D4}" srcId="{68071218-FC0F-4435-95CB-288F82BE9C2A}" destId="{A44D2B29-E717-4487-AD99-48FE5B802DBD}" srcOrd="1" destOrd="0" parTransId="{64081C0C-5328-4540-A1B1-E0FC523BBE0E}" sibTransId="{D9E4CFA9-47C6-4C4C-82EF-C058FEBE796D}"/>
    <dgm:cxn modelId="{E6ED997A-CAAC-497D-947E-59439EFDF16B}" srcId="{68071218-FC0F-4435-95CB-288F82BE9C2A}" destId="{4DEE44B7-B3B6-4EC3-8A76-12D7018FE25D}" srcOrd="0" destOrd="0" parTransId="{0115B5A4-8B45-4F89-8282-31256FF71A28}" sibTransId="{401DD1B9-E069-449A-A2CA-34D36B8350BD}"/>
    <dgm:cxn modelId="{7526EA86-8D63-47E6-A14E-BBC7825EC322}" type="presOf" srcId="{A2C306B7-7E55-4910-9555-DA6C85D36B2A}" destId="{8B302460-093F-4E74-9F03-70229310D0E2}" srcOrd="0" destOrd="0" presId="urn:microsoft.com/office/officeart/2005/8/layout/vList5"/>
    <dgm:cxn modelId="{20A705A0-0BFE-4993-9969-8458FF6D4EB9}" type="presOf" srcId="{473E6E2D-B457-4A42-8DEC-C16A0EECD4CD}" destId="{8B302460-093F-4E74-9F03-70229310D0E2}" srcOrd="0" destOrd="1" presId="urn:microsoft.com/office/officeart/2005/8/layout/vList5"/>
    <dgm:cxn modelId="{0B4AC7BA-72AC-41EB-875B-BAA6DF9707AB}" type="presOf" srcId="{4DEE44B7-B3B6-4EC3-8A76-12D7018FE25D}" destId="{A7F14E21-8296-4C67-81E3-68F3C4AE81DA}" srcOrd="0" destOrd="0" presId="urn:microsoft.com/office/officeart/2005/8/layout/vList5"/>
    <dgm:cxn modelId="{6A17D3E5-9E30-4A2E-B9F5-950F96979CF6}" srcId="{5ED4A1FF-2A5C-462C-AC2B-739BD82157AB}" destId="{822C4726-92F2-4E19-8AE6-3FB9E3E60D0D}" srcOrd="1" destOrd="0" parTransId="{3895EC5B-1808-4BEE-8677-E5815265AC32}" sibTransId="{5F2A5D93-C21F-4E9E-8ED6-6A32DC48F454}"/>
    <dgm:cxn modelId="{373DEB08-74B4-4FAE-BBEB-1B252EDF75A5}" type="presParOf" srcId="{DE07246B-82EE-49EF-BFA1-6393F3578E66}" destId="{4517CCF8-BCDC-47D3-BECD-92FACAFF46B3}" srcOrd="0" destOrd="0" presId="urn:microsoft.com/office/officeart/2005/8/layout/vList5"/>
    <dgm:cxn modelId="{7EFF803C-3FF2-4C30-801A-3360B7E03D3C}" type="presParOf" srcId="{4517CCF8-BCDC-47D3-BECD-92FACAFF46B3}" destId="{E62D17B0-0161-45DE-97B7-DAE7D81640E1}" srcOrd="0" destOrd="0" presId="urn:microsoft.com/office/officeart/2005/8/layout/vList5"/>
    <dgm:cxn modelId="{AF9AAC4D-22AC-4A8B-B4FD-D69A55597992}" type="presParOf" srcId="{4517CCF8-BCDC-47D3-BECD-92FACAFF46B3}" destId="{A7F14E21-8296-4C67-81E3-68F3C4AE81DA}" srcOrd="1" destOrd="0" presId="urn:microsoft.com/office/officeart/2005/8/layout/vList5"/>
    <dgm:cxn modelId="{8D8EDE91-0767-4E9E-9006-F00EB63E330E}" type="presParOf" srcId="{DE07246B-82EE-49EF-BFA1-6393F3578E66}" destId="{A320C5D9-2780-40FF-9420-45947D0A21B6}" srcOrd="1" destOrd="0" presId="urn:microsoft.com/office/officeart/2005/8/layout/vList5"/>
    <dgm:cxn modelId="{C8A21D9E-7F63-4635-8D2B-0604CDD2DB17}" type="presParOf" srcId="{DE07246B-82EE-49EF-BFA1-6393F3578E66}" destId="{EC4B7563-6779-4DBD-8141-D6846B8B1717}" srcOrd="2" destOrd="0" presId="urn:microsoft.com/office/officeart/2005/8/layout/vList5"/>
    <dgm:cxn modelId="{B28FCE9E-70E0-4D85-80AC-13A87B1707EB}" type="presParOf" srcId="{EC4B7563-6779-4DBD-8141-D6846B8B1717}" destId="{DB32621E-C23C-4839-BB3E-CBB0B15423D6}" srcOrd="0" destOrd="0" presId="urn:microsoft.com/office/officeart/2005/8/layout/vList5"/>
    <dgm:cxn modelId="{FD720DE4-86BF-4D24-A7B5-60EB9E9B77C0}" type="presParOf" srcId="{EC4B7563-6779-4DBD-8141-D6846B8B1717}" destId="{8B302460-093F-4E74-9F03-70229310D0E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4526FE-34A9-48F4-A2E2-EE73906DA2CE}">
      <dsp:nvSpPr>
        <dsp:cNvPr id="0" name=""/>
        <dsp:cNvSpPr/>
      </dsp:nvSpPr>
      <dsp:spPr>
        <a:xfrm rot="5400000">
          <a:off x="4012968" y="-1282934"/>
          <a:ext cx="1300943" cy="43891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a:t>TREC;  IBM Watson; Google</a:t>
          </a:r>
        </a:p>
      </dsp:txBody>
      <dsp:txXfrm rot="-5400000">
        <a:off x="2468880" y="324661"/>
        <a:ext cx="4325613" cy="1173929"/>
      </dsp:txXfrm>
    </dsp:sp>
    <dsp:sp modelId="{F1082451-4B21-4716-A724-8451492F6F6D}">
      <dsp:nvSpPr>
        <dsp:cNvPr id="0" name=""/>
        <dsp:cNvSpPr/>
      </dsp:nvSpPr>
      <dsp:spPr>
        <a:xfrm>
          <a:off x="0" y="40"/>
          <a:ext cx="2468880" cy="1626179"/>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IR-based approaches</a:t>
          </a:r>
        </a:p>
      </dsp:txBody>
      <dsp:txXfrm>
        <a:off x="79384" y="79424"/>
        <a:ext cx="2310112" cy="1467411"/>
      </dsp:txXfrm>
    </dsp:sp>
    <dsp:sp modelId="{97436023-E549-401F-84E2-C24C0C0FF818}">
      <dsp:nvSpPr>
        <dsp:cNvPr id="0" name=""/>
        <dsp:cNvSpPr/>
      </dsp:nvSpPr>
      <dsp:spPr>
        <a:xfrm rot="5400000">
          <a:off x="4012968" y="326059"/>
          <a:ext cx="1300943" cy="438912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a:t>IBM Watson; Apple Siri; Wolfram Alpha; True Knowledge Evi </a:t>
          </a:r>
        </a:p>
      </dsp:txBody>
      <dsp:txXfrm rot="-5400000">
        <a:off x="2468880" y="1933655"/>
        <a:ext cx="4325613" cy="1173929"/>
      </dsp:txXfrm>
    </dsp:sp>
    <dsp:sp modelId="{DEF11BA2-0FD7-4DAA-BBC9-E9AA31E31035}">
      <dsp:nvSpPr>
        <dsp:cNvPr id="0" name=""/>
        <dsp:cNvSpPr/>
      </dsp:nvSpPr>
      <dsp:spPr>
        <a:xfrm>
          <a:off x="0" y="1707529"/>
          <a:ext cx="2468880" cy="1626179"/>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Knowledge-based and Hybrid approaches</a:t>
          </a:r>
        </a:p>
      </dsp:txBody>
      <dsp:txXfrm>
        <a:off x="79384" y="1786913"/>
        <a:ext cx="2310112" cy="14674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F41A4-D72F-4FC6-BEFF-A1D86CF6F68C}">
      <dsp:nvSpPr>
        <dsp:cNvPr id="0" name=""/>
        <dsp:cNvSpPr/>
      </dsp:nvSpPr>
      <dsp:spPr>
        <a:xfrm>
          <a:off x="0" y="2604"/>
          <a:ext cx="8534400" cy="5547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077E22-BF9E-4F21-AA77-6C23AE35C457}">
      <dsp:nvSpPr>
        <dsp:cNvPr id="0" name=""/>
        <dsp:cNvSpPr/>
      </dsp:nvSpPr>
      <dsp:spPr>
        <a:xfrm>
          <a:off x="167813" y="127424"/>
          <a:ext cx="305116" cy="3051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B6EF99-11A7-4170-A141-0055F1E99266}">
      <dsp:nvSpPr>
        <dsp:cNvPr id="0" name=""/>
        <dsp:cNvSpPr/>
      </dsp:nvSpPr>
      <dsp:spPr>
        <a:xfrm>
          <a:off x="640744" y="2604"/>
          <a:ext cx="3840480" cy="554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712" tIns="58712" rIns="58712" bIns="58712" numCol="1" spcCol="1270" anchor="ctr" anchorCtr="0">
          <a:noAutofit/>
        </a:bodyPr>
        <a:lstStyle/>
        <a:p>
          <a:pPr marL="0" lvl="0" indent="0" algn="l" defTabSz="844550">
            <a:lnSpc>
              <a:spcPct val="90000"/>
            </a:lnSpc>
            <a:spcBef>
              <a:spcPct val="0"/>
            </a:spcBef>
            <a:spcAft>
              <a:spcPct val="35000"/>
            </a:spcAft>
            <a:buNone/>
          </a:pPr>
          <a:r>
            <a:rPr lang="en-US" sz="1900" kern="1200" dirty="0"/>
            <a:t>Answer Type Detection</a:t>
          </a:r>
        </a:p>
      </dsp:txBody>
      <dsp:txXfrm>
        <a:off x="640744" y="2604"/>
        <a:ext cx="3840480" cy="554756"/>
      </dsp:txXfrm>
    </dsp:sp>
    <dsp:sp modelId="{6D0290A4-8AF9-41EF-BCF4-D0BC025D8139}">
      <dsp:nvSpPr>
        <dsp:cNvPr id="0" name=""/>
        <dsp:cNvSpPr/>
      </dsp:nvSpPr>
      <dsp:spPr>
        <a:xfrm>
          <a:off x="4481224" y="2604"/>
          <a:ext cx="4053175" cy="554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712" tIns="58712" rIns="58712" bIns="58712" numCol="1" spcCol="1270" anchor="ctr" anchorCtr="0">
          <a:noAutofit/>
        </a:bodyPr>
        <a:lstStyle/>
        <a:p>
          <a:pPr marL="0" lvl="0" indent="0" algn="l" defTabSz="666750">
            <a:lnSpc>
              <a:spcPct val="90000"/>
            </a:lnSpc>
            <a:spcBef>
              <a:spcPct val="0"/>
            </a:spcBef>
            <a:spcAft>
              <a:spcPct val="35000"/>
            </a:spcAft>
            <a:buNone/>
          </a:pPr>
          <a:r>
            <a:rPr lang="en-US" sz="1500" kern="1200"/>
            <a:t>Decide the </a:t>
          </a:r>
          <a:r>
            <a:rPr lang="en-US" sz="1500" b="1" kern="1200"/>
            <a:t>named entity type </a:t>
          </a:r>
          <a:r>
            <a:rPr lang="en-US" sz="1500" kern="1200"/>
            <a:t>(person, place) of the answer</a:t>
          </a:r>
        </a:p>
      </dsp:txBody>
      <dsp:txXfrm>
        <a:off x="4481224" y="2604"/>
        <a:ext cx="4053175" cy="554756"/>
      </dsp:txXfrm>
    </dsp:sp>
    <dsp:sp modelId="{1DCA59DA-AD7F-4DA4-B3AB-7C0CFA96B64A}">
      <dsp:nvSpPr>
        <dsp:cNvPr id="0" name=""/>
        <dsp:cNvSpPr/>
      </dsp:nvSpPr>
      <dsp:spPr>
        <a:xfrm>
          <a:off x="0" y="696050"/>
          <a:ext cx="8534400" cy="5547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A41B1B-EC50-4602-83B9-832FFAE21DC6}">
      <dsp:nvSpPr>
        <dsp:cNvPr id="0" name=""/>
        <dsp:cNvSpPr/>
      </dsp:nvSpPr>
      <dsp:spPr>
        <a:xfrm>
          <a:off x="167813" y="820870"/>
          <a:ext cx="305116" cy="3051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B99E201-49FC-43E8-9802-DBB366741397}">
      <dsp:nvSpPr>
        <dsp:cNvPr id="0" name=""/>
        <dsp:cNvSpPr/>
      </dsp:nvSpPr>
      <dsp:spPr>
        <a:xfrm>
          <a:off x="640744" y="696050"/>
          <a:ext cx="3840480" cy="554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712" tIns="58712" rIns="58712" bIns="58712" numCol="1" spcCol="1270" anchor="ctr" anchorCtr="0">
          <a:noAutofit/>
        </a:bodyPr>
        <a:lstStyle/>
        <a:p>
          <a:pPr marL="0" lvl="0" indent="0" algn="l" defTabSz="844550">
            <a:lnSpc>
              <a:spcPct val="90000"/>
            </a:lnSpc>
            <a:spcBef>
              <a:spcPct val="0"/>
            </a:spcBef>
            <a:spcAft>
              <a:spcPct val="35000"/>
            </a:spcAft>
            <a:buNone/>
          </a:pPr>
          <a:r>
            <a:rPr lang="en-US" sz="1900" kern="1200"/>
            <a:t>Query Formulation</a:t>
          </a:r>
        </a:p>
      </dsp:txBody>
      <dsp:txXfrm>
        <a:off x="640744" y="696050"/>
        <a:ext cx="3840480" cy="554756"/>
      </dsp:txXfrm>
    </dsp:sp>
    <dsp:sp modelId="{7F902B96-1334-4D34-9616-C71CD277D8CD}">
      <dsp:nvSpPr>
        <dsp:cNvPr id="0" name=""/>
        <dsp:cNvSpPr/>
      </dsp:nvSpPr>
      <dsp:spPr>
        <a:xfrm>
          <a:off x="4481224" y="696050"/>
          <a:ext cx="4053175" cy="554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712" tIns="58712" rIns="58712" bIns="58712" numCol="1" spcCol="1270" anchor="ctr" anchorCtr="0">
          <a:noAutofit/>
        </a:bodyPr>
        <a:lstStyle/>
        <a:p>
          <a:pPr marL="0" lvl="0" indent="0" algn="l" defTabSz="666750">
            <a:lnSpc>
              <a:spcPct val="90000"/>
            </a:lnSpc>
            <a:spcBef>
              <a:spcPct val="0"/>
            </a:spcBef>
            <a:spcAft>
              <a:spcPct val="35000"/>
            </a:spcAft>
            <a:buNone/>
          </a:pPr>
          <a:r>
            <a:rPr lang="en-US" sz="1500" kern="1200"/>
            <a:t>Choose </a:t>
          </a:r>
          <a:r>
            <a:rPr lang="en-US" sz="1500" b="1" kern="1200"/>
            <a:t>query keywords </a:t>
          </a:r>
          <a:r>
            <a:rPr lang="en-US" sz="1500" kern="1200"/>
            <a:t>for the IR system</a:t>
          </a:r>
        </a:p>
      </dsp:txBody>
      <dsp:txXfrm>
        <a:off x="4481224" y="696050"/>
        <a:ext cx="4053175" cy="554756"/>
      </dsp:txXfrm>
    </dsp:sp>
    <dsp:sp modelId="{67E0B7CE-6056-4D14-8187-F6252FD04B7C}">
      <dsp:nvSpPr>
        <dsp:cNvPr id="0" name=""/>
        <dsp:cNvSpPr/>
      </dsp:nvSpPr>
      <dsp:spPr>
        <a:xfrm>
          <a:off x="0" y="1389496"/>
          <a:ext cx="8534400" cy="5547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B6C586-C7CA-4897-AAE3-D8A2B7324F99}">
      <dsp:nvSpPr>
        <dsp:cNvPr id="0" name=""/>
        <dsp:cNvSpPr/>
      </dsp:nvSpPr>
      <dsp:spPr>
        <a:xfrm>
          <a:off x="167813" y="1514316"/>
          <a:ext cx="305116" cy="3051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36D665-4DE6-41AF-9AF0-BF9BF42344CD}">
      <dsp:nvSpPr>
        <dsp:cNvPr id="0" name=""/>
        <dsp:cNvSpPr/>
      </dsp:nvSpPr>
      <dsp:spPr>
        <a:xfrm>
          <a:off x="640744" y="1389496"/>
          <a:ext cx="3840480" cy="554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712" tIns="58712" rIns="58712" bIns="58712" numCol="1" spcCol="1270" anchor="ctr" anchorCtr="0">
          <a:noAutofit/>
        </a:bodyPr>
        <a:lstStyle/>
        <a:p>
          <a:pPr marL="0" lvl="0" indent="0" algn="l" defTabSz="844550">
            <a:lnSpc>
              <a:spcPct val="90000"/>
            </a:lnSpc>
            <a:spcBef>
              <a:spcPct val="0"/>
            </a:spcBef>
            <a:spcAft>
              <a:spcPct val="35000"/>
            </a:spcAft>
            <a:buNone/>
          </a:pPr>
          <a:r>
            <a:rPr lang="en-US" sz="1900" kern="1200"/>
            <a:t>Question Type classification</a:t>
          </a:r>
        </a:p>
      </dsp:txBody>
      <dsp:txXfrm>
        <a:off x="640744" y="1389496"/>
        <a:ext cx="3840480" cy="554756"/>
      </dsp:txXfrm>
    </dsp:sp>
    <dsp:sp modelId="{8108A650-5623-43DC-8C56-57AB96121904}">
      <dsp:nvSpPr>
        <dsp:cNvPr id="0" name=""/>
        <dsp:cNvSpPr/>
      </dsp:nvSpPr>
      <dsp:spPr>
        <a:xfrm>
          <a:off x="4481224" y="1389496"/>
          <a:ext cx="4053175" cy="554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712" tIns="58712" rIns="58712" bIns="58712" numCol="1" spcCol="1270" anchor="ctr" anchorCtr="0">
          <a:noAutofit/>
        </a:bodyPr>
        <a:lstStyle/>
        <a:p>
          <a:pPr marL="0" lvl="0" indent="0" algn="l" defTabSz="666750">
            <a:lnSpc>
              <a:spcPct val="90000"/>
            </a:lnSpc>
            <a:spcBef>
              <a:spcPct val="0"/>
            </a:spcBef>
            <a:spcAft>
              <a:spcPct val="35000"/>
            </a:spcAft>
            <a:buNone/>
          </a:pPr>
          <a:r>
            <a:rPr lang="en-US" sz="1500" kern="1200"/>
            <a:t>Is this a definition question, a math question, a list question?</a:t>
          </a:r>
        </a:p>
      </dsp:txBody>
      <dsp:txXfrm>
        <a:off x="4481224" y="1389496"/>
        <a:ext cx="4053175" cy="554756"/>
      </dsp:txXfrm>
    </dsp:sp>
    <dsp:sp modelId="{C83A973C-2B67-426D-9C31-15AEFEFE3F05}">
      <dsp:nvSpPr>
        <dsp:cNvPr id="0" name=""/>
        <dsp:cNvSpPr/>
      </dsp:nvSpPr>
      <dsp:spPr>
        <a:xfrm>
          <a:off x="0" y="2082942"/>
          <a:ext cx="8534400" cy="5547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9541A9-E0AD-4CAD-8F47-91B1A02687EE}">
      <dsp:nvSpPr>
        <dsp:cNvPr id="0" name=""/>
        <dsp:cNvSpPr/>
      </dsp:nvSpPr>
      <dsp:spPr>
        <a:xfrm>
          <a:off x="167813" y="2207762"/>
          <a:ext cx="305116" cy="3051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42F101D-9634-4EBB-A76B-CE6E9BB25EEF}">
      <dsp:nvSpPr>
        <dsp:cNvPr id="0" name=""/>
        <dsp:cNvSpPr/>
      </dsp:nvSpPr>
      <dsp:spPr>
        <a:xfrm>
          <a:off x="640744" y="2082942"/>
          <a:ext cx="3840480" cy="554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712" tIns="58712" rIns="58712" bIns="58712" numCol="1" spcCol="1270" anchor="ctr" anchorCtr="0">
          <a:noAutofit/>
        </a:bodyPr>
        <a:lstStyle/>
        <a:p>
          <a:pPr marL="0" lvl="0" indent="0" algn="l" defTabSz="844550">
            <a:lnSpc>
              <a:spcPct val="90000"/>
            </a:lnSpc>
            <a:spcBef>
              <a:spcPct val="0"/>
            </a:spcBef>
            <a:spcAft>
              <a:spcPct val="35000"/>
            </a:spcAft>
            <a:buNone/>
          </a:pPr>
          <a:r>
            <a:rPr lang="en-US" sz="1900" kern="1200"/>
            <a:t>Focus Detection</a:t>
          </a:r>
        </a:p>
      </dsp:txBody>
      <dsp:txXfrm>
        <a:off x="640744" y="2082942"/>
        <a:ext cx="3840480" cy="554756"/>
      </dsp:txXfrm>
    </dsp:sp>
    <dsp:sp modelId="{40AF2038-DB05-4196-B6C9-12BB4348A0C3}">
      <dsp:nvSpPr>
        <dsp:cNvPr id="0" name=""/>
        <dsp:cNvSpPr/>
      </dsp:nvSpPr>
      <dsp:spPr>
        <a:xfrm>
          <a:off x="4481224" y="2082942"/>
          <a:ext cx="4053175" cy="554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712" tIns="58712" rIns="58712" bIns="58712" numCol="1" spcCol="1270" anchor="ctr" anchorCtr="0">
          <a:noAutofit/>
        </a:bodyPr>
        <a:lstStyle/>
        <a:p>
          <a:pPr marL="0" lvl="0" indent="0" algn="l" defTabSz="666750">
            <a:lnSpc>
              <a:spcPct val="90000"/>
            </a:lnSpc>
            <a:spcBef>
              <a:spcPct val="0"/>
            </a:spcBef>
            <a:spcAft>
              <a:spcPct val="35000"/>
            </a:spcAft>
            <a:buNone/>
          </a:pPr>
          <a:r>
            <a:rPr lang="en-US" sz="1500" kern="1200"/>
            <a:t>Find the question words that are replaced by the answer</a:t>
          </a:r>
        </a:p>
      </dsp:txBody>
      <dsp:txXfrm>
        <a:off x="4481224" y="2082942"/>
        <a:ext cx="4053175" cy="554756"/>
      </dsp:txXfrm>
    </dsp:sp>
    <dsp:sp modelId="{BEB97BE0-ABA4-4C9E-969E-11D18B78EF29}">
      <dsp:nvSpPr>
        <dsp:cNvPr id="0" name=""/>
        <dsp:cNvSpPr/>
      </dsp:nvSpPr>
      <dsp:spPr>
        <a:xfrm>
          <a:off x="0" y="2776388"/>
          <a:ext cx="8534400" cy="5547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33DE1D-AC3E-42D9-B371-A25BCD6CD295}">
      <dsp:nvSpPr>
        <dsp:cNvPr id="0" name=""/>
        <dsp:cNvSpPr/>
      </dsp:nvSpPr>
      <dsp:spPr>
        <a:xfrm>
          <a:off x="167813" y="2901208"/>
          <a:ext cx="305116" cy="30511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CE23CF7-24DC-4294-B169-6723D4E017F9}">
      <dsp:nvSpPr>
        <dsp:cNvPr id="0" name=""/>
        <dsp:cNvSpPr/>
      </dsp:nvSpPr>
      <dsp:spPr>
        <a:xfrm>
          <a:off x="640744" y="2776388"/>
          <a:ext cx="3840480" cy="554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712" tIns="58712" rIns="58712" bIns="58712" numCol="1" spcCol="1270" anchor="ctr" anchorCtr="0">
          <a:noAutofit/>
        </a:bodyPr>
        <a:lstStyle/>
        <a:p>
          <a:pPr marL="0" lvl="0" indent="0" algn="l" defTabSz="844550">
            <a:lnSpc>
              <a:spcPct val="90000"/>
            </a:lnSpc>
            <a:spcBef>
              <a:spcPct val="0"/>
            </a:spcBef>
            <a:spcAft>
              <a:spcPct val="35000"/>
            </a:spcAft>
            <a:buNone/>
          </a:pPr>
          <a:r>
            <a:rPr lang="en-US" sz="1900" kern="1200"/>
            <a:t>Relation Extraction</a:t>
          </a:r>
        </a:p>
      </dsp:txBody>
      <dsp:txXfrm>
        <a:off x="640744" y="2776388"/>
        <a:ext cx="3840480" cy="554756"/>
      </dsp:txXfrm>
    </dsp:sp>
    <dsp:sp modelId="{7A6472E6-BC12-4EB1-94E2-9810A5476047}">
      <dsp:nvSpPr>
        <dsp:cNvPr id="0" name=""/>
        <dsp:cNvSpPr/>
      </dsp:nvSpPr>
      <dsp:spPr>
        <a:xfrm>
          <a:off x="4481224" y="2776388"/>
          <a:ext cx="4053175" cy="554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712" tIns="58712" rIns="58712" bIns="58712" numCol="1" spcCol="1270" anchor="ctr" anchorCtr="0">
          <a:noAutofit/>
        </a:bodyPr>
        <a:lstStyle/>
        <a:p>
          <a:pPr marL="0" lvl="0" indent="0" algn="l" defTabSz="666750">
            <a:lnSpc>
              <a:spcPct val="90000"/>
            </a:lnSpc>
            <a:spcBef>
              <a:spcPct val="0"/>
            </a:spcBef>
            <a:spcAft>
              <a:spcPct val="35000"/>
            </a:spcAft>
            <a:buNone/>
          </a:pPr>
          <a:r>
            <a:rPr lang="en-US" sz="1500" kern="1200"/>
            <a:t>Find relations between entities in the question</a:t>
          </a:r>
        </a:p>
      </dsp:txBody>
      <dsp:txXfrm>
        <a:off x="4481224" y="2776388"/>
        <a:ext cx="4053175" cy="5547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DCBDE6-F197-45C1-9C02-46005859FAA4}">
      <dsp:nvSpPr>
        <dsp:cNvPr id="0" name=""/>
        <dsp:cNvSpPr/>
      </dsp:nvSpPr>
      <dsp:spPr>
        <a:xfrm>
          <a:off x="0" y="671925"/>
          <a:ext cx="8534400" cy="93555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2364" tIns="458216" rIns="662364"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PERSON </a:t>
          </a:r>
        </a:p>
      </dsp:txBody>
      <dsp:txXfrm>
        <a:off x="0" y="671925"/>
        <a:ext cx="8534400" cy="935550"/>
      </dsp:txXfrm>
    </dsp:sp>
    <dsp:sp modelId="{69800AEB-822C-4DC0-BFF5-F6BEC4E2299D}">
      <dsp:nvSpPr>
        <dsp:cNvPr id="0" name=""/>
        <dsp:cNvSpPr/>
      </dsp:nvSpPr>
      <dsp:spPr>
        <a:xfrm>
          <a:off x="426720" y="347204"/>
          <a:ext cx="5974080" cy="649440"/>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806" tIns="0" rIns="225806" bIns="0" numCol="1" spcCol="1270" anchor="ctr" anchorCtr="0">
          <a:noAutofit/>
        </a:bodyPr>
        <a:lstStyle/>
        <a:p>
          <a:pPr marL="0" lvl="0" indent="0" algn="l" defTabSz="977900">
            <a:lnSpc>
              <a:spcPct val="90000"/>
            </a:lnSpc>
            <a:spcBef>
              <a:spcPct val="0"/>
            </a:spcBef>
            <a:spcAft>
              <a:spcPct val="35000"/>
            </a:spcAft>
            <a:buNone/>
          </a:pPr>
          <a:r>
            <a:rPr lang="en-US" sz="2200" i="1" kern="1200"/>
            <a:t>Who founded Virgin Airlines?</a:t>
          </a:r>
          <a:endParaRPr lang="en-US" sz="2200" kern="1200"/>
        </a:p>
      </dsp:txBody>
      <dsp:txXfrm>
        <a:off x="458423" y="378907"/>
        <a:ext cx="5910674" cy="586034"/>
      </dsp:txXfrm>
    </dsp:sp>
    <dsp:sp modelId="{92F57873-AB19-493F-8224-2FEC889759F0}">
      <dsp:nvSpPr>
        <dsp:cNvPr id="0" name=""/>
        <dsp:cNvSpPr/>
      </dsp:nvSpPr>
      <dsp:spPr>
        <a:xfrm>
          <a:off x="0" y="2050995"/>
          <a:ext cx="8534400" cy="93555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2364" tIns="458216" rIns="662364" bIns="156464" numCol="1" spcCol="1270" anchor="t" anchorCtr="0">
          <a:noAutofit/>
        </a:bodyPr>
        <a:lstStyle/>
        <a:p>
          <a:pPr marL="228600" lvl="1" indent="-228600" algn="l" defTabSz="977900">
            <a:lnSpc>
              <a:spcPct val="90000"/>
            </a:lnSpc>
            <a:spcBef>
              <a:spcPct val="0"/>
            </a:spcBef>
            <a:spcAft>
              <a:spcPct val="15000"/>
            </a:spcAft>
            <a:buChar char="•"/>
          </a:pPr>
          <a:r>
            <a:rPr lang="en-US" sz="2200" i="1" kern="1200"/>
            <a:t>CITY.</a:t>
          </a:r>
          <a:endParaRPr lang="en-US" sz="2200" kern="1200"/>
        </a:p>
      </dsp:txBody>
      <dsp:txXfrm>
        <a:off x="0" y="2050995"/>
        <a:ext cx="8534400" cy="935550"/>
      </dsp:txXfrm>
    </dsp:sp>
    <dsp:sp modelId="{FB93BD49-5351-49CA-8DE7-9A28F3043123}">
      <dsp:nvSpPr>
        <dsp:cNvPr id="0" name=""/>
        <dsp:cNvSpPr/>
      </dsp:nvSpPr>
      <dsp:spPr>
        <a:xfrm>
          <a:off x="426720" y="1726275"/>
          <a:ext cx="5974080" cy="649440"/>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806" tIns="0" rIns="225806" bIns="0" numCol="1" spcCol="1270" anchor="ctr" anchorCtr="0">
          <a:noAutofit/>
        </a:bodyPr>
        <a:lstStyle/>
        <a:p>
          <a:pPr marL="0" lvl="0" indent="0" algn="l" defTabSz="977900">
            <a:lnSpc>
              <a:spcPct val="90000"/>
            </a:lnSpc>
            <a:spcBef>
              <a:spcPct val="0"/>
            </a:spcBef>
            <a:spcAft>
              <a:spcPct val="35000"/>
            </a:spcAft>
            <a:buNone/>
          </a:pPr>
          <a:r>
            <a:rPr lang="en-US" sz="2200" i="1" kern="1200"/>
            <a:t>What Canadian city has the largest population?</a:t>
          </a:r>
          <a:endParaRPr lang="en-US" sz="2200" kern="1200"/>
        </a:p>
      </dsp:txBody>
      <dsp:txXfrm>
        <a:off x="458423" y="1757978"/>
        <a:ext cx="5910674" cy="5860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35835E-2042-471A-9AD1-C3FB3B1BCBE6}">
      <dsp:nvSpPr>
        <dsp:cNvPr id="0" name=""/>
        <dsp:cNvSpPr/>
      </dsp:nvSpPr>
      <dsp:spPr>
        <a:xfrm>
          <a:off x="0" y="451392"/>
          <a:ext cx="5111749" cy="11907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6729" tIns="437388" rIns="396729"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ABBEVIATION, ENTITY, DESCRIPTION, HUMAN, LOCATION, NUMERIC</a:t>
          </a:r>
        </a:p>
      </dsp:txBody>
      <dsp:txXfrm>
        <a:off x="0" y="451392"/>
        <a:ext cx="5111749" cy="1190700"/>
      </dsp:txXfrm>
    </dsp:sp>
    <dsp:sp modelId="{77B08910-DA3C-4837-909D-5EF2D6E527BB}">
      <dsp:nvSpPr>
        <dsp:cNvPr id="0" name=""/>
        <dsp:cNvSpPr/>
      </dsp:nvSpPr>
      <dsp:spPr>
        <a:xfrm>
          <a:off x="255587" y="141432"/>
          <a:ext cx="3578225" cy="61992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5248" tIns="0" rIns="135248" bIns="0" numCol="1" spcCol="1270" anchor="ctr" anchorCtr="0">
          <a:noAutofit/>
        </a:bodyPr>
        <a:lstStyle/>
        <a:p>
          <a:pPr marL="0" lvl="0" indent="0" algn="l" defTabSz="933450">
            <a:lnSpc>
              <a:spcPct val="90000"/>
            </a:lnSpc>
            <a:spcBef>
              <a:spcPct val="0"/>
            </a:spcBef>
            <a:spcAft>
              <a:spcPct val="35000"/>
            </a:spcAft>
            <a:buNone/>
          </a:pPr>
          <a:r>
            <a:rPr lang="en-US" sz="2100" kern="1200"/>
            <a:t>6 coarse classes</a:t>
          </a:r>
        </a:p>
      </dsp:txBody>
      <dsp:txXfrm>
        <a:off x="285849" y="171694"/>
        <a:ext cx="3517701" cy="559396"/>
      </dsp:txXfrm>
    </dsp:sp>
    <dsp:sp modelId="{55AE8C6F-7C59-4A71-91FC-F9302F18A1EC}">
      <dsp:nvSpPr>
        <dsp:cNvPr id="0" name=""/>
        <dsp:cNvSpPr/>
      </dsp:nvSpPr>
      <dsp:spPr>
        <a:xfrm>
          <a:off x="0" y="2065452"/>
          <a:ext cx="5111749" cy="218295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6729" tIns="437388" rIns="396729"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LOCATION: city, country, mountain…</a:t>
          </a:r>
        </a:p>
        <a:p>
          <a:pPr marL="228600" lvl="1" indent="-228600" algn="l" defTabSz="933450">
            <a:lnSpc>
              <a:spcPct val="90000"/>
            </a:lnSpc>
            <a:spcBef>
              <a:spcPct val="0"/>
            </a:spcBef>
            <a:spcAft>
              <a:spcPct val="15000"/>
            </a:spcAft>
            <a:buChar char="•"/>
          </a:pPr>
          <a:r>
            <a:rPr lang="en-US" sz="2100" kern="1200"/>
            <a:t>HUMAN: group, individual, title, description</a:t>
          </a:r>
        </a:p>
        <a:p>
          <a:pPr marL="228600" lvl="1" indent="-228600" algn="l" defTabSz="933450">
            <a:lnSpc>
              <a:spcPct val="90000"/>
            </a:lnSpc>
            <a:spcBef>
              <a:spcPct val="0"/>
            </a:spcBef>
            <a:spcAft>
              <a:spcPct val="15000"/>
            </a:spcAft>
            <a:buChar char="•"/>
          </a:pPr>
          <a:r>
            <a:rPr lang="en-US" sz="2100" kern="1200"/>
            <a:t>ENTITY: animal, body, color, currency…</a:t>
          </a:r>
        </a:p>
      </dsp:txBody>
      <dsp:txXfrm>
        <a:off x="0" y="2065452"/>
        <a:ext cx="5111749" cy="2182950"/>
      </dsp:txXfrm>
    </dsp:sp>
    <dsp:sp modelId="{826BE095-5766-4947-AC69-DECE78EEC028}">
      <dsp:nvSpPr>
        <dsp:cNvPr id="0" name=""/>
        <dsp:cNvSpPr/>
      </dsp:nvSpPr>
      <dsp:spPr>
        <a:xfrm>
          <a:off x="255587" y="1755492"/>
          <a:ext cx="3578225" cy="61992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5248" tIns="0" rIns="135248" bIns="0" numCol="1" spcCol="1270" anchor="ctr" anchorCtr="0">
          <a:noAutofit/>
        </a:bodyPr>
        <a:lstStyle/>
        <a:p>
          <a:pPr marL="0" lvl="0" indent="0" algn="l" defTabSz="933450">
            <a:lnSpc>
              <a:spcPct val="90000"/>
            </a:lnSpc>
            <a:spcBef>
              <a:spcPct val="0"/>
            </a:spcBef>
            <a:spcAft>
              <a:spcPct val="35000"/>
            </a:spcAft>
            <a:buNone/>
          </a:pPr>
          <a:r>
            <a:rPr lang="en-US" sz="2100" kern="1200"/>
            <a:t>50 finer classes</a:t>
          </a:r>
        </a:p>
      </dsp:txBody>
      <dsp:txXfrm>
        <a:off x="285849" y="1785754"/>
        <a:ext cx="3517701" cy="5593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5BB850-42D6-41CE-9C60-3A08476C4AE4}">
      <dsp:nvSpPr>
        <dsp:cNvPr id="0" name=""/>
        <dsp:cNvSpPr/>
      </dsp:nvSpPr>
      <dsp:spPr>
        <a:xfrm>
          <a:off x="520949" y="294375"/>
          <a:ext cx="1544062" cy="1544062"/>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789D12-F232-4ED0-867A-4938D7656A42}">
      <dsp:nvSpPr>
        <dsp:cNvPr id="0" name=""/>
        <dsp:cNvSpPr/>
      </dsp:nvSpPr>
      <dsp:spPr>
        <a:xfrm>
          <a:off x="850012" y="623437"/>
          <a:ext cx="885937" cy="885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66D22E-0438-4576-B708-AB5F0140B511}">
      <dsp:nvSpPr>
        <dsp:cNvPr id="0" name=""/>
        <dsp:cNvSpPr/>
      </dsp:nvSpPr>
      <dsp:spPr>
        <a:xfrm>
          <a:off x="27356" y="2319375"/>
          <a:ext cx="253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Hand-written rules</a:t>
          </a:r>
        </a:p>
      </dsp:txBody>
      <dsp:txXfrm>
        <a:off x="27356" y="2319375"/>
        <a:ext cx="2531250" cy="720000"/>
      </dsp:txXfrm>
    </dsp:sp>
    <dsp:sp modelId="{CD8AB020-0910-4660-80A3-C85C0A622C13}">
      <dsp:nvSpPr>
        <dsp:cNvPr id="0" name=""/>
        <dsp:cNvSpPr/>
      </dsp:nvSpPr>
      <dsp:spPr>
        <a:xfrm>
          <a:off x="3495168" y="294375"/>
          <a:ext cx="1544062" cy="1544062"/>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EB2128-F003-4017-A6D8-50A5374F5923}">
      <dsp:nvSpPr>
        <dsp:cNvPr id="0" name=""/>
        <dsp:cNvSpPr/>
      </dsp:nvSpPr>
      <dsp:spPr>
        <a:xfrm>
          <a:off x="3824231" y="623437"/>
          <a:ext cx="885937" cy="885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254D83-8B9E-4A8E-8EDA-DDA8B803F37F}">
      <dsp:nvSpPr>
        <dsp:cNvPr id="0" name=""/>
        <dsp:cNvSpPr/>
      </dsp:nvSpPr>
      <dsp:spPr>
        <a:xfrm>
          <a:off x="3001575" y="2319375"/>
          <a:ext cx="253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Machine Learning</a:t>
          </a:r>
        </a:p>
      </dsp:txBody>
      <dsp:txXfrm>
        <a:off x="3001575" y="2319375"/>
        <a:ext cx="2531250" cy="720000"/>
      </dsp:txXfrm>
    </dsp:sp>
    <dsp:sp modelId="{C7D623FA-2A79-4D31-9F44-DC3363F5A934}">
      <dsp:nvSpPr>
        <dsp:cNvPr id="0" name=""/>
        <dsp:cNvSpPr/>
      </dsp:nvSpPr>
      <dsp:spPr>
        <a:xfrm>
          <a:off x="6469387" y="294375"/>
          <a:ext cx="1544062" cy="1544062"/>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D33CB0-1233-4AB9-9B0D-2D35F219D5AD}">
      <dsp:nvSpPr>
        <dsp:cNvPr id="0" name=""/>
        <dsp:cNvSpPr/>
      </dsp:nvSpPr>
      <dsp:spPr>
        <a:xfrm>
          <a:off x="6798450" y="623437"/>
          <a:ext cx="885937" cy="885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F79A42B-4D87-434B-AC80-343EE2B57BDF}">
      <dsp:nvSpPr>
        <dsp:cNvPr id="0" name=""/>
        <dsp:cNvSpPr/>
      </dsp:nvSpPr>
      <dsp:spPr>
        <a:xfrm>
          <a:off x="5975793" y="2319375"/>
          <a:ext cx="253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Hybrids</a:t>
          </a:r>
        </a:p>
      </dsp:txBody>
      <dsp:txXfrm>
        <a:off x="5975793" y="2319375"/>
        <a:ext cx="253125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FEEB86-F963-4B8C-A576-20536F653EA8}">
      <dsp:nvSpPr>
        <dsp:cNvPr id="0" name=""/>
        <dsp:cNvSpPr/>
      </dsp:nvSpPr>
      <dsp:spPr>
        <a:xfrm>
          <a:off x="0" y="0"/>
          <a:ext cx="6571488" cy="600075"/>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Question words and phrases</a:t>
          </a:r>
        </a:p>
      </dsp:txBody>
      <dsp:txXfrm>
        <a:off x="17576" y="17576"/>
        <a:ext cx="5853750" cy="564923"/>
      </dsp:txXfrm>
    </dsp:sp>
    <dsp:sp modelId="{24BA1CA4-090C-4EF7-9603-EDACA4DD77E6}">
      <dsp:nvSpPr>
        <dsp:cNvPr id="0" name=""/>
        <dsp:cNvSpPr/>
      </dsp:nvSpPr>
      <dsp:spPr>
        <a:xfrm>
          <a:off x="490728" y="683418"/>
          <a:ext cx="6571488" cy="600075"/>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Part-of-speech tags</a:t>
          </a:r>
        </a:p>
      </dsp:txBody>
      <dsp:txXfrm>
        <a:off x="508304" y="700994"/>
        <a:ext cx="5655559" cy="564923"/>
      </dsp:txXfrm>
    </dsp:sp>
    <dsp:sp modelId="{F42E175F-783B-4C99-BE7B-0A00408C881A}">
      <dsp:nvSpPr>
        <dsp:cNvPr id="0" name=""/>
        <dsp:cNvSpPr/>
      </dsp:nvSpPr>
      <dsp:spPr>
        <a:xfrm>
          <a:off x="981455" y="1366837"/>
          <a:ext cx="6571488" cy="600075"/>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Parse features (headwords)</a:t>
          </a:r>
        </a:p>
      </dsp:txBody>
      <dsp:txXfrm>
        <a:off x="999031" y="1384413"/>
        <a:ext cx="5655559" cy="564923"/>
      </dsp:txXfrm>
    </dsp:sp>
    <dsp:sp modelId="{421B00C2-E004-44E7-A60E-0A5B76D9D451}">
      <dsp:nvSpPr>
        <dsp:cNvPr id="0" name=""/>
        <dsp:cNvSpPr/>
      </dsp:nvSpPr>
      <dsp:spPr>
        <a:xfrm>
          <a:off x="1472184" y="2050256"/>
          <a:ext cx="6571488" cy="600075"/>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Named Entities</a:t>
          </a:r>
        </a:p>
      </dsp:txBody>
      <dsp:txXfrm>
        <a:off x="1489760" y="2067832"/>
        <a:ext cx="5655559" cy="564923"/>
      </dsp:txXfrm>
    </dsp:sp>
    <dsp:sp modelId="{5E40858A-4A74-4F5C-AEE1-1C78C06CAA6A}">
      <dsp:nvSpPr>
        <dsp:cNvPr id="0" name=""/>
        <dsp:cNvSpPr/>
      </dsp:nvSpPr>
      <dsp:spPr>
        <a:xfrm>
          <a:off x="1962911" y="2733675"/>
          <a:ext cx="6571488" cy="600075"/>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Semantically related words</a:t>
          </a:r>
        </a:p>
      </dsp:txBody>
      <dsp:txXfrm>
        <a:off x="1980487" y="2751251"/>
        <a:ext cx="5655559" cy="564923"/>
      </dsp:txXfrm>
    </dsp:sp>
    <dsp:sp modelId="{3DB41D96-797E-44F6-BCB0-A16072394A69}">
      <dsp:nvSpPr>
        <dsp:cNvPr id="0" name=""/>
        <dsp:cNvSpPr/>
      </dsp:nvSpPr>
      <dsp:spPr>
        <a:xfrm>
          <a:off x="6181439" y="438388"/>
          <a:ext cx="390048" cy="390048"/>
        </a:xfrm>
        <a:prstGeom prst="downArrow">
          <a:avLst>
            <a:gd name="adj1" fmla="val 55000"/>
            <a:gd name="adj2" fmla="val 45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269200" y="438388"/>
        <a:ext cx="214526" cy="293511"/>
      </dsp:txXfrm>
    </dsp:sp>
    <dsp:sp modelId="{54423DFC-154A-4617-BDE1-CFDB687EDD1F}">
      <dsp:nvSpPr>
        <dsp:cNvPr id="0" name=""/>
        <dsp:cNvSpPr/>
      </dsp:nvSpPr>
      <dsp:spPr>
        <a:xfrm>
          <a:off x="6672167" y="1121806"/>
          <a:ext cx="390048" cy="390048"/>
        </a:xfrm>
        <a:prstGeom prst="downArrow">
          <a:avLst>
            <a:gd name="adj1" fmla="val 55000"/>
            <a:gd name="adj2" fmla="val 45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759928" y="1121806"/>
        <a:ext cx="214526" cy="293511"/>
      </dsp:txXfrm>
    </dsp:sp>
    <dsp:sp modelId="{C7BFB61E-E1D4-4BF4-8112-797ACA2D2F77}">
      <dsp:nvSpPr>
        <dsp:cNvPr id="0" name=""/>
        <dsp:cNvSpPr/>
      </dsp:nvSpPr>
      <dsp:spPr>
        <a:xfrm>
          <a:off x="7162895" y="1795224"/>
          <a:ext cx="390048" cy="390048"/>
        </a:xfrm>
        <a:prstGeom prst="downArrow">
          <a:avLst>
            <a:gd name="adj1" fmla="val 55000"/>
            <a:gd name="adj2" fmla="val 45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7250656" y="1795224"/>
        <a:ext cx="214526" cy="293511"/>
      </dsp:txXfrm>
    </dsp:sp>
    <dsp:sp modelId="{E323DA47-025F-4D46-982D-B7E21C6F77F8}">
      <dsp:nvSpPr>
        <dsp:cNvPr id="0" name=""/>
        <dsp:cNvSpPr/>
      </dsp:nvSpPr>
      <dsp:spPr>
        <a:xfrm>
          <a:off x="7653623" y="2485310"/>
          <a:ext cx="390048" cy="390048"/>
        </a:xfrm>
        <a:prstGeom prst="downArrow">
          <a:avLst>
            <a:gd name="adj1" fmla="val 55000"/>
            <a:gd name="adj2" fmla="val 45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7741384" y="2485310"/>
        <a:ext cx="214526" cy="29351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5CFF5B-5BDC-4D3D-8C92-E7D92697D938}">
      <dsp:nvSpPr>
        <dsp:cNvPr id="0" name=""/>
        <dsp:cNvSpPr/>
      </dsp:nvSpPr>
      <dsp:spPr>
        <a:xfrm>
          <a:off x="3159175" y="653935"/>
          <a:ext cx="505449" cy="91440"/>
        </a:xfrm>
        <a:custGeom>
          <a:avLst/>
          <a:gdLst/>
          <a:ahLst/>
          <a:cxnLst/>
          <a:rect l="0" t="0" r="0" b="0"/>
          <a:pathLst>
            <a:path>
              <a:moveTo>
                <a:pt x="0" y="45720"/>
              </a:moveTo>
              <a:lnTo>
                <a:pt x="505449"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98498" y="696975"/>
        <a:ext cx="26802" cy="5360"/>
      </dsp:txXfrm>
    </dsp:sp>
    <dsp:sp modelId="{FC1FDC60-F4E3-4E2B-B674-D80D38FA4CBE}">
      <dsp:nvSpPr>
        <dsp:cNvPr id="0" name=""/>
        <dsp:cNvSpPr/>
      </dsp:nvSpPr>
      <dsp:spPr>
        <a:xfrm>
          <a:off x="830326" y="461"/>
          <a:ext cx="2330648" cy="1398389"/>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204" tIns="119877" rIns="114204" bIns="119877" numCol="1" spcCol="1270" anchor="ctr" anchorCtr="0">
          <a:noAutofit/>
        </a:bodyPr>
        <a:lstStyle/>
        <a:p>
          <a:pPr marL="0" lvl="0" indent="0" algn="ctr" defTabSz="800100">
            <a:lnSpc>
              <a:spcPct val="90000"/>
            </a:lnSpc>
            <a:spcBef>
              <a:spcPct val="0"/>
            </a:spcBef>
            <a:spcAft>
              <a:spcPct val="35000"/>
            </a:spcAft>
            <a:buNone/>
          </a:pPr>
          <a:r>
            <a:rPr lang="en-US" sz="1800" kern="1200" dirty="0"/>
            <a:t>Step 1: IR engine retrieves documents using query terms</a:t>
          </a:r>
        </a:p>
      </dsp:txBody>
      <dsp:txXfrm>
        <a:off x="830326" y="461"/>
        <a:ext cx="2330648" cy="1398389"/>
      </dsp:txXfrm>
    </dsp:sp>
    <dsp:sp modelId="{27F3ADED-E5A8-4A2F-A28F-AF1CB01E1957}">
      <dsp:nvSpPr>
        <dsp:cNvPr id="0" name=""/>
        <dsp:cNvSpPr/>
      </dsp:nvSpPr>
      <dsp:spPr>
        <a:xfrm>
          <a:off x="1995651" y="1397050"/>
          <a:ext cx="2866697" cy="505449"/>
        </a:xfrm>
        <a:custGeom>
          <a:avLst/>
          <a:gdLst/>
          <a:ahLst/>
          <a:cxnLst/>
          <a:rect l="0" t="0" r="0" b="0"/>
          <a:pathLst>
            <a:path>
              <a:moveTo>
                <a:pt x="2866697" y="0"/>
              </a:moveTo>
              <a:lnTo>
                <a:pt x="2866697" y="269824"/>
              </a:lnTo>
              <a:lnTo>
                <a:pt x="0" y="269824"/>
              </a:lnTo>
              <a:lnTo>
                <a:pt x="0" y="505449"/>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6090" y="1647094"/>
        <a:ext cx="145819" cy="5360"/>
      </dsp:txXfrm>
    </dsp:sp>
    <dsp:sp modelId="{C0E110F7-332D-4DD0-8C4A-50EF09D3B1D6}">
      <dsp:nvSpPr>
        <dsp:cNvPr id="0" name=""/>
        <dsp:cNvSpPr/>
      </dsp:nvSpPr>
      <dsp:spPr>
        <a:xfrm>
          <a:off x="3697024" y="461"/>
          <a:ext cx="2330648" cy="1398389"/>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204" tIns="119877" rIns="114204" bIns="119877" numCol="1" spcCol="1270" anchor="t" anchorCtr="0">
          <a:noAutofit/>
        </a:bodyPr>
        <a:lstStyle/>
        <a:p>
          <a:pPr marL="0" lvl="0" indent="0" algn="l" defTabSz="800100">
            <a:lnSpc>
              <a:spcPct val="90000"/>
            </a:lnSpc>
            <a:spcBef>
              <a:spcPct val="0"/>
            </a:spcBef>
            <a:spcAft>
              <a:spcPct val="35000"/>
            </a:spcAft>
            <a:buNone/>
          </a:pPr>
          <a:r>
            <a:rPr lang="en-US" sz="1800" kern="1200"/>
            <a:t>Step 2: Segment the documents into shorter units</a:t>
          </a:r>
        </a:p>
        <a:p>
          <a:pPr marL="114300" lvl="1" indent="-114300" algn="l" defTabSz="622300">
            <a:lnSpc>
              <a:spcPct val="90000"/>
            </a:lnSpc>
            <a:spcBef>
              <a:spcPct val="0"/>
            </a:spcBef>
            <a:spcAft>
              <a:spcPct val="15000"/>
            </a:spcAft>
            <a:buChar char="•"/>
          </a:pPr>
          <a:r>
            <a:rPr lang="en-US" sz="1400" kern="1200"/>
            <a:t>something like paragraphs</a:t>
          </a:r>
        </a:p>
      </dsp:txBody>
      <dsp:txXfrm>
        <a:off x="3697024" y="461"/>
        <a:ext cx="2330648" cy="1398389"/>
      </dsp:txXfrm>
    </dsp:sp>
    <dsp:sp modelId="{B33369D1-E773-4FF1-A27E-73F8B87A4E0C}">
      <dsp:nvSpPr>
        <dsp:cNvPr id="0" name=""/>
        <dsp:cNvSpPr/>
      </dsp:nvSpPr>
      <dsp:spPr>
        <a:xfrm>
          <a:off x="830326" y="1934899"/>
          <a:ext cx="2330648" cy="1398389"/>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204" tIns="119877" rIns="114204" bIns="119877" numCol="1" spcCol="1270" anchor="t" anchorCtr="0">
          <a:noAutofit/>
        </a:bodyPr>
        <a:lstStyle/>
        <a:p>
          <a:pPr marL="0" lvl="0" indent="0" algn="l" defTabSz="800100">
            <a:lnSpc>
              <a:spcPct val="90000"/>
            </a:lnSpc>
            <a:spcBef>
              <a:spcPct val="0"/>
            </a:spcBef>
            <a:spcAft>
              <a:spcPct val="35000"/>
            </a:spcAft>
            <a:buNone/>
          </a:pPr>
          <a:r>
            <a:rPr lang="en-US" sz="1800" kern="1200"/>
            <a:t>Step 3: Passage ranking</a:t>
          </a:r>
        </a:p>
        <a:p>
          <a:pPr marL="114300" lvl="1" indent="-114300" algn="l" defTabSz="622300">
            <a:lnSpc>
              <a:spcPct val="90000"/>
            </a:lnSpc>
            <a:spcBef>
              <a:spcPct val="0"/>
            </a:spcBef>
            <a:spcAft>
              <a:spcPct val="15000"/>
            </a:spcAft>
            <a:buChar char="•"/>
          </a:pPr>
          <a:r>
            <a:rPr lang="en-US" sz="1400" kern="1200"/>
            <a:t>Use answer type to help rerank passages</a:t>
          </a:r>
        </a:p>
      </dsp:txBody>
      <dsp:txXfrm>
        <a:off x="830326" y="1934899"/>
        <a:ext cx="2330648" cy="139838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F14E21-8296-4C67-81E3-68F3C4AE81DA}">
      <dsp:nvSpPr>
        <dsp:cNvPr id="0" name=""/>
        <dsp:cNvSpPr/>
      </dsp:nvSpPr>
      <dsp:spPr>
        <a:xfrm rot="5400000">
          <a:off x="5152920" y="-1917877"/>
          <a:ext cx="1300943" cy="546201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a:t>U: “Book a table at Il Fornaio at 7:00 with </a:t>
          </a:r>
          <a:r>
            <a:rPr lang="en-US" sz="2100" b="1" kern="1200"/>
            <a:t>my mom</a:t>
          </a:r>
          <a:r>
            <a:rPr lang="en-US" sz="2100" kern="1200"/>
            <a:t>”</a:t>
          </a:r>
        </a:p>
        <a:p>
          <a:pPr marL="228600" lvl="1" indent="-228600" algn="l" defTabSz="933450">
            <a:lnSpc>
              <a:spcPct val="90000"/>
            </a:lnSpc>
            <a:spcBef>
              <a:spcPct val="0"/>
            </a:spcBef>
            <a:spcAft>
              <a:spcPct val="15000"/>
            </a:spcAft>
            <a:buChar char="•"/>
          </a:pPr>
          <a:r>
            <a:rPr lang="en-US" sz="2100" kern="1200"/>
            <a:t>U: “Also send </a:t>
          </a:r>
          <a:r>
            <a:rPr lang="en-US" sz="2100" b="1" kern="1200"/>
            <a:t>her</a:t>
          </a:r>
          <a:r>
            <a:rPr lang="en-US" sz="2100" kern="1200"/>
            <a:t> an email reminder”</a:t>
          </a:r>
        </a:p>
      </dsp:txBody>
      <dsp:txXfrm rot="-5400000">
        <a:off x="3072384" y="226166"/>
        <a:ext cx="5398509" cy="1173929"/>
      </dsp:txXfrm>
    </dsp:sp>
    <dsp:sp modelId="{E62D17B0-0161-45DE-97B7-DAE7D81640E1}">
      <dsp:nvSpPr>
        <dsp:cNvPr id="0" name=""/>
        <dsp:cNvSpPr/>
      </dsp:nvSpPr>
      <dsp:spPr>
        <a:xfrm>
          <a:off x="0" y="40"/>
          <a:ext cx="3072384" cy="1626179"/>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Coreference helps resolve ambiguities</a:t>
          </a:r>
        </a:p>
      </dsp:txBody>
      <dsp:txXfrm>
        <a:off x="79384" y="79424"/>
        <a:ext cx="2913616" cy="1467411"/>
      </dsp:txXfrm>
    </dsp:sp>
    <dsp:sp modelId="{8B302460-093F-4E74-9F03-70229310D0E2}">
      <dsp:nvSpPr>
        <dsp:cNvPr id="0" name=""/>
        <dsp:cNvSpPr/>
      </dsp:nvSpPr>
      <dsp:spPr>
        <a:xfrm rot="5400000">
          <a:off x="5152920" y="-210388"/>
          <a:ext cx="1300943" cy="546201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a:t>U: “Chicago pizza”</a:t>
          </a:r>
        </a:p>
        <a:p>
          <a:pPr marL="228600" lvl="1" indent="-228600" algn="l" defTabSz="933450">
            <a:lnSpc>
              <a:spcPct val="90000"/>
            </a:lnSpc>
            <a:spcBef>
              <a:spcPct val="0"/>
            </a:spcBef>
            <a:spcAft>
              <a:spcPct val="15000"/>
            </a:spcAft>
            <a:buChar char="•"/>
          </a:pPr>
          <a:r>
            <a:rPr lang="en-US" sz="2100" kern="1200"/>
            <a:t>S: “Did you mean pizza restaurants in Chicago                                                               or Chicago-style pizza?”</a:t>
          </a:r>
        </a:p>
      </dsp:txBody>
      <dsp:txXfrm rot="-5400000">
        <a:off x="3072384" y="1933655"/>
        <a:ext cx="5398509" cy="1173929"/>
      </dsp:txXfrm>
    </dsp:sp>
    <dsp:sp modelId="{DB32621E-C23C-4839-BB3E-CBB0B15423D6}">
      <dsp:nvSpPr>
        <dsp:cNvPr id="0" name=""/>
        <dsp:cNvSpPr/>
      </dsp:nvSpPr>
      <dsp:spPr>
        <a:xfrm>
          <a:off x="0" y="1707529"/>
          <a:ext cx="3072384" cy="1626179"/>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Clarification questions:</a:t>
          </a:r>
        </a:p>
      </dsp:txBody>
      <dsp:txXfrm>
        <a:off x="79384" y="1786913"/>
        <a:ext cx="2913616" cy="146741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potintelligence.com/2023/09/05/information-retrieva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FF0000"/>
                </a:solidFill>
              </a:rPr>
              <a:t>Lecture 10 - Question Answering</a:t>
            </a:r>
            <a:endParaRPr lang="en-US" b="1"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a:t>
            </a:fld>
            <a:endParaRPr lang="en-US"/>
          </a:p>
        </p:txBody>
      </p:sp>
    </p:spTree>
    <p:extLst>
      <p:ext uri="{BB962C8B-B14F-4D97-AF65-F5344CB8AC3E}">
        <p14:creationId xmlns:p14="http://schemas.microsoft.com/office/powerpoint/2010/main" val="1178754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List-based QA</a:t>
            </a:r>
            <a:r>
              <a:rPr lang="en-US" dirty="0"/>
              <a:t>: This type involves questions that require a list of items as an answer. For instance, "What are the ingredients in a margarita?" would prompt the system to return a list of components.</a:t>
            </a:r>
          </a:p>
          <a:p>
            <a:r>
              <a:rPr lang="en-US" b="1" dirty="0"/>
              <a:t>Definition QA</a:t>
            </a:r>
            <a:r>
              <a:rPr lang="en-US" dirty="0"/>
              <a:t>: These systems are designed to provide definitions or explain concepts in response to queries. For example, a question like "What is quantum mechanics?" would elicit a concise explanation of the term.</a:t>
            </a:r>
          </a:p>
          <a:p>
            <a:r>
              <a:rPr lang="en-US" b="1" dirty="0"/>
              <a:t>Visual QA</a:t>
            </a:r>
            <a:r>
              <a:rPr lang="en-US" dirty="0"/>
              <a:t>: This involves answering questions based on visual content, such as images or videos. For example, given a picture of a street scene, the system might be asked, "What types of vehicles are in the image?"</a:t>
            </a:r>
          </a:p>
          <a:p>
            <a:r>
              <a:rPr lang="en-US" b="1" dirty="0"/>
              <a:t>Conversational QA</a:t>
            </a:r>
            <a:r>
              <a:rPr lang="en-US" dirty="0"/>
              <a:t>: These systems are designed to manage a series of questions and answers that build on each other, maintaining context over a conversation. They are often implemented in chatbots and virtual assistants.</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10</a:t>
            </a:fld>
            <a:endParaRPr lang="en-US"/>
          </a:p>
        </p:txBody>
      </p:sp>
    </p:spTree>
    <p:extLst>
      <p:ext uri="{BB962C8B-B14F-4D97-AF65-F5344CB8AC3E}">
        <p14:creationId xmlns:p14="http://schemas.microsoft.com/office/powerpoint/2010/main" val="2886577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QA systems can be used in many places, like customer service, search engines, healthcare, education, finance, e-commerce, voice assistants, chatbots, and virtual assistants.</a:t>
            </a:r>
          </a:p>
        </p:txBody>
      </p:sp>
      <p:sp>
        <p:nvSpPr>
          <p:cNvPr id="4" name="Slide Number Placeholder 3"/>
          <p:cNvSpPr>
            <a:spLocks noGrp="1"/>
          </p:cNvSpPr>
          <p:nvPr>
            <p:ph type="sldNum" sz="quarter" idx="5"/>
          </p:nvPr>
        </p:nvSpPr>
        <p:spPr/>
        <p:txBody>
          <a:bodyPr/>
          <a:lstStyle/>
          <a:p>
            <a:fld id="{3EB9031F-EB71-7642-8F3C-6FDC1408CB92}" type="slidenum">
              <a:rPr lang="en-US" smtClean="0"/>
              <a:pPr/>
              <a:t>11</a:t>
            </a:fld>
            <a:endParaRPr lang="en-US"/>
          </a:p>
        </p:txBody>
      </p:sp>
    </p:spTree>
    <p:extLst>
      <p:ext uri="{BB962C8B-B14F-4D97-AF65-F5344CB8AC3E}">
        <p14:creationId xmlns:p14="http://schemas.microsoft.com/office/powerpoint/2010/main" val="3707110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Commercial question answering systems are typically optimized for factoid questions. These are questions that can be answered with concise, specific pieces of information, like a name, date, location, or other single piece of data. Factoid questions are prevalent in commercial settings because they align well with common user queries, such as those about business hours, product specifications, flight statuses, or currency conversions. The focus on factoid questions in commercial systems can be due to several </a:t>
            </a:r>
            <a:r>
              <a:rPr lang="en-US" dirty="0" err="1"/>
              <a:t>factors:</a:t>
            </a:r>
            <a:r>
              <a:rPr lang="en-US" b="1" dirty="0" err="1"/>
              <a:t>User</a:t>
            </a:r>
            <a:r>
              <a:rPr lang="en-US" b="1" dirty="0"/>
              <a:t> Intent, Data Availability, Efficiency.</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12</a:t>
            </a:fld>
            <a:endParaRPr lang="en-US"/>
          </a:p>
        </p:txBody>
      </p:sp>
    </p:spTree>
    <p:extLst>
      <p:ext uri="{BB962C8B-B14F-4D97-AF65-F5344CB8AC3E}">
        <p14:creationId xmlns:p14="http://schemas.microsoft.com/office/powerpoint/2010/main" val="3730837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very adaptable design, and we’ve found that it can ask for a wide range of queries. Instead of having a list of options for each question, systems must choose the best answer from all potential spans in the passage, which means they must deal with a vast number of possibilities. Spans have the extra benefit of being simple to evaluate. The QA setting, depending on the span is extremely natural. Open-domain QA systems can typically discover the right papers that hold the solution to many user questions sent into search engines. The task is to discover the shortest fragment of text in the passage or document that answers the query, which is the ultimate phase of “answer extraction.”</a:t>
            </a:r>
          </a:p>
        </p:txBody>
      </p:sp>
      <p:sp>
        <p:nvSpPr>
          <p:cNvPr id="4" name="Slide Number Placeholder 3"/>
          <p:cNvSpPr>
            <a:spLocks noGrp="1"/>
          </p:cNvSpPr>
          <p:nvPr>
            <p:ph type="sldNum" sz="quarter" idx="5"/>
          </p:nvPr>
        </p:nvSpPr>
        <p:spPr/>
        <p:txBody>
          <a:bodyPr/>
          <a:lstStyle/>
          <a:p>
            <a:fld id="{3EB9031F-EB71-7642-8F3C-6FDC1408CB92}" type="slidenum">
              <a:rPr lang="en-US" smtClean="0"/>
              <a:pPr/>
              <a:t>13</a:t>
            </a:fld>
            <a:endParaRPr lang="en-US"/>
          </a:p>
        </p:txBody>
      </p:sp>
    </p:spTree>
    <p:extLst>
      <p:ext uri="{BB962C8B-B14F-4D97-AF65-F5344CB8AC3E}">
        <p14:creationId xmlns:p14="http://schemas.microsoft.com/office/powerpoint/2010/main" val="3708111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paradigms of question answering (QA) refer to the underlying approaches and methodologies used to develop and implement QA systems. Here are some of the main paradigms:</a:t>
            </a:r>
          </a:p>
          <a:p>
            <a:pPr>
              <a:buFont typeface="+mj-lt"/>
              <a:buAutoNum type="arabicPeriod"/>
            </a:pPr>
            <a:r>
              <a:rPr lang="en-US" b="1" dirty="0"/>
              <a:t>Information Retrieval-Based QA</a:t>
            </a:r>
            <a:r>
              <a:rPr lang="en-US" dirty="0"/>
              <a:t>: This is the most traditional paradigm where the system searches a large collection of documents to find the segment of text that is most likely to contain the answer. It is a retrieval task followed by answer extraction.</a:t>
            </a:r>
          </a:p>
          <a:p>
            <a:pPr>
              <a:buFont typeface="+mj-lt"/>
              <a:buAutoNum type="arabicPeriod"/>
            </a:pPr>
            <a:r>
              <a:rPr lang="en-US" b="1" dirty="0"/>
              <a:t>Knowledge-Based QA</a:t>
            </a:r>
            <a:r>
              <a:rPr lang="en-US" dirty="0"/>
              <a:t>: This paradigm relies on a structured database or knowledge graph. The system translates the user's question into a query that can be executed against the database to retrieve answers.</a:t>
            </a:r>
          </a:p>
          <a:p>
            <a:pPr>
              <a:buFont typeface="+mj-lt"/>
              <a:buAutoNum type="arabicPeriod"/>
            </a:pPr>
            <a:r>
              <a:rPr lang="en-US" b="1" dirty="0"/>
              <a:t>Rule-Based QA</a:t>
            </a:r>
            <a:r>
              <a:rPr lang="en-US" dirty="0"/>
              <a:t>: Systems under this paradigm use a set of hand-crafted linguistic rules to interpret the question and retrieve or generate an answer. It is less flexible and doesn't scale well but can be very accurate within its scope.</a:t>
            </a:r>
          </a:p>
          <a:p>
            <a:r>
              <a:rPr lang="en-US" b="1" dirty="0"/>
              <a:t>4.Machine Learning-Based QA</a:t>
            </a:r>
            <a:r>
              <a:rPr lang="en-US" dirty="0"/>
              <a:t>: Leveraging statistical models, these systems learn to predict answers from a large corpus of question-answer pairs. This paradigm includes both supervised learning, where the system is trained on labeled data, and unsupervised learning, where the system tries to infer patterns from unlabeled data.</a:t>
            </a:r>
          </a:p>
        </p:txBody>
      </p:sp>
      <p:sp>
        <p:nvSpPr>
          <p:cNvPr id="4" name="Slide Number Placeholder 3"/>
          <p:cNvSpPr>
            <a:spLocks noGrp="1"/>
          </p:cNvSpPr>
          <p:nvPr>
            <p:ph type="sldNum" sz="quarter" idx="5"/>
          </p:nvPr>
        </p:nvSpPr>
        <p:spPr/>
        <p:txBody>
          <a:bodyPr/>
          <a:lstStyle/>
          <a:p>
            <a:fld id="{3EB9031F-EB71-7642-8F3C-6FDC1408CB92}" type="slidenum">
              <a:rPr lang="en-US" smtClean="0"/>
              <a:pPr/>
              <a:t>14</a:t>
            </a:fld>
            <a:endParaRPr lang="en-US"/>
          </a:p>
        </p:txBody>
      </p:sp>
    </p:spTree>
    <p:extLst>
      <p:ext uri="{BB962C8B-B14F-4D97-AF65-F5344CB8AC3E}">
        <p14:creationId xmlns:p14="http://schemas.microsoft.com/office/powerpoint/2010/main" val="530524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15</a:t>
            </a:fld>
            <a:endParaRPr lang="en-US"/>
          </a:p>
        </p:txBody>
      </p:sp>
    </p:spTree>
    <p:extLst>
      <p:ext uri="{BB962C8B-B14F-4D97-AF65-F5344CB8AC3E}">
        <p14:creationId xmlns:p14="http://schemas.microsoft.com/office/powerpoint/2010/main" val="2405086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Information Retrieval-Based QA</a:t>
            </a:r>
            <a:r>
              <a:rPr lang="en-US" dirty="0"/>
              <a:t>: This is the most traditional paradigm where the system searches a large collection of documents to find the segment of text that is most likely to contain the answer. It is a retrieval task followed by answer extraction.</a:t>
            </a:r>
          </a:p>
        </p:txBody>
      </p:sp>
      <p:sp>
        <p:nvSpPr>
          <p:cNvPr id="4" name="Slide Number Placeholder 3"/>
          <p:cNvSpPr>
            <a:spLocks noGrp="1"/>
          </p:cNvSpPr>
          <p:nvPr>
            <p:ph type="sldNum" sz="quarter" idx="5"/>
          </p:nvPr>
        </p:nvSpPr>
        <p:spPr/>
        <p:txBody>
          <a:bodyPr/>
          <a:lstStyle/>
          <a:p>
            <a:fld id="{3EB9031F-EB71-7642-8F3C-6FDC1408CB92}" type="slidenum">
              <a:rPr lang="en-US" smtClean="0"/>
              <a:pPr/>
              <a:t>16</a:t>
            </a:fld>
            <a:endParaRPr lang="en-US"/>
          </a:p>
        </p:txBody>
      </p:sp>
    </p:spTree>
    <p:extLst>
      <p:ext uri="{BB962C8B-B14F-4D97-AF65-F5344CB8AC3E}">
        <p14:creationId xmlns:p14="http://schemas.microsoft.com/office/powerpoint/2010/main" val="1472793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 Information Retrieval-based Factoid Question Answering (IR-based Factoid QA) system, the process generally involves three main stages:</a:t>
            </a:r>
          </a:p>
          <a:p>
            <a:pPr>
              <a:buFont typeface="+mj-lt"/>
              <a:buAutoNum type="arabicPeriod"/>
            </a:pPr>
            <a:r>
              <a:rPr lang="en-US" b="1" dirty="0"/>
              <a:t>Question Processing</a:t>
            </a:r>
            <a:r>
              <a:rPr lang="en-US" dirty="0"/>
              <a:t>:</a:t>
            </a:r>
          </a:p>
          <a:p>
            <a:pPr marL="742950" lvl="1" indent="-285750">
              <a:buFont typeface="+mj-lt"/>
              <a:buAutoNum type="arabicPeriod"/>
            </a:pPr>
            <a:r>
              <a:rPr lang="en-US" b="1" dirty="0"/>
              <a:t>Detect Question Type</a:t>
            </a:r>
            <a:r>
              <a:rPr lang="en-US" dirty="0"/>
              <a:t>: The system identifies the type of question being asked (e.g., "Who", "What", "When", "Where").</a:t>
            </a:r>
          </a:p>
          <a:p>
            <a:pPr marL="742950" lvl="1" indent="-285750">
              <a:buFont typeface="+mj-lt"/>
              <a:buAutoNum type="arabicPeriod"/>
            </a:pPr>
            <a:r>
              <a:rPr lang="en-US" b="1" dirty="0"/>
              <a:t>Answer Type</a:t>
            </a:r>
            <a:r>
              <a:rPr lang="en-US" dirty="0"/>
              <a:t>: It determines the expected answer type, which can guide the search for the correct response (e.g., a person's name, a date, a location).</a:t>
            </a:r>
          </a:p>
          <a:p>
            <a:pPr marL="742950" lvl="1" indent="-285750">
              <a:buFont typeface="+mj-lt"/>
              <a:buAutoNum type="arabicPeriod"/>
            </a:pPr>
            <a:r>
              <a:rPr lang="en-US" b="1" dirty="0"/>
              <a:t>Focus</a:t>
            </a:r>
            <a:r>
              <a:rPr lang="en-US" dirty="0"/>
              <a:t>: The focus is the specific subject or entity the question is about.</a:t>
            </a:r>
          </a:p>
          <a:p>
            <a:pPr marL="742950" lvl="1" indent="-285750">
              <a:buFont typeface="+mj-lt"/>
              <a:buAutoNum type="arabicPeriod"/>
            </a:pPr>
            <a:r>
              <a:rPr lang="en-US" b="1" dirty="0"/>
              <a:t>Relations</a:t>
            </a:r>
            <a:r>
              <a:rPr lang="en-US" dirty="0"/>
              <a:t>: The system may also identify any relations implied by the question that can help refine the search (e.g., "CEO of" indicates a relation between a person and a company).</a:t>
            </a:r>
          </a:p>
          <a:p>
            <a:r>
              <a:rPr lang="en-US" b="1" dirty="0"/>
              <a:t>2.Passage Retrieval</a:t>
            </a:r>
            <a:r>
              <a:rPr lang="en-US" dirty="0"/>
              <a:t>:</a:t>
            </a:r>
          </a:p>
          <a:p>
            <a:pPr>
              <a:buFont typeface="Arial" panose="020B0604020202020204" pitchFamily="34" charset="0"/>
              <a:buChar char="•"/>
            </a:pPr>
            <a:r>
              <a:rPr lang="en-US" b="1" dirty="0"/>
              <a:t>Retrieve Ranked Documents</a:t>
            </a:r>
            <a:r>
              <a:rPr lang="en-US" dirty="0"/>
              <a:t>: The system uses the formulated queries to retrieve a list of documents that are likely to contain the answer.</a:t>
            </a:r>
          </a:p>
          <a:p>
            <a:pPr>
              <a:buFont typeface="Arial" panose="020B0604020202020204" pitchFamily="34" charset="0"/>
              <a:buChar char="•"/>
            </a:pPr>
            <a:r>
              <a:rPr lang="en-US" b="1" dirty="0"/>
              <a:t>Break into Suitable Passages</a:t>
            </a:r>
            <a:r>
              <a:rPr lang="en-US" dirty="0"/>
              <a:t>: Documents are broken down into smaller passages that are more manageable and likely to contain precise answers.</a:t>
            </a:r>
          </a:p>
          <a:p>
            <a:pPr>
              <a:buFont typeface="Arial" panose="020B0604020202020204" pitchFamily="34" charset="0"/>
              <a:buChar char="•"/>
            </a:pPr>
            <a:r>
              <a:rPr lang="en-US" b="1" dirty="0"/>
              <a:t>Re-rank Passages</a:t>
            </a:r>
            <a:r>
              <a:rPr lang="en-US" dirty="0"/>
              <a:t>: Passages are re-ranked based on their likelihood to contain the answer, using various signals such as the presence of answer type entities and the focus.</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17</a:t>
            </a:fld>
            <a:endParaRPr lang="en-US"/>
          </a:p>
        </p:txBody>
      </p:sp>
    </p:spTree>
    <p:extLst>
      <p:ext uri="{BB962C8B-B14F-4D97-AF65-F5344CB8AC3E}">
        <p14:creationId xmlns:p14="http://schemas.microsoft.com/office/powerpoint/2010/main" val="1355561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3. Answer Processing</a:t>
            </a:r>
            <a:r>
              <a:rPr lang="en-US" dirty="0"/>
              <a:t>:</a:t>
            </a:r>
          </a:p>
          <a:p>
            <a:pPr>
              <a:buFont typeface="Arial" panose="020B0604020202020204" pitchFamily="34" charset="0"/>
              <a:buChar char="•"/>
            </a:pPr>
            <a:r>
              <a:rPr lang="en-US" b="1" dirty="0"/>
              <a:t>Extract Candidate Answers</a:t>
            </a:r>
            <a:r>
              <a:rPr lang="en-US" dirty="0"/>
              <a:t>: The system extracts potential answers from the passages.</a:t>
            </a:r>
          </a:p>
          <a:p>
            <a:pPr>
              <a:buFont typeface="Arial" panose="020B0604020202020204" pitchFamily="34" charset="0"/>
              <a:buChar char="•"/>
            </a:pPr>
            <a:r>
              <a:rPr lang="en-US" b="1" dirty="0"/>
              <a:t>Rank Candidates</a:t>
            </a:r>
            <a:r>
              <a:rPr lang="en-US" dirty="0"/>
              <a:t>: Candidates are ranked based on several factors, including the frequency of appearance, the proximity to question terms, and contextual clues.</a:t>
            </a:r>
          </a:p>
          <a:p>
            <a:r>
              <a:rPr lang="en-US" dirty="0"/>
              <a:t>During this stage, the system might also:</a:t>
            </a:r>
          </a:p>
          <a:p>
            <a:pPr>
              <a:buFont typeface="Arial" panose="020B0604020202020204" pitchFamily="34" charset="0"/>
              <a:buChar char="•"/>
            </a:pPr>
            <a:r>
              <a:rPr lang="en-US" b="1" dirty="0"/>
              <a:t>Use Evidence from Text</a:t>
            </a:r>
            <a:r>
              <a:rPr lang="en-US" dirty="0"/>
              <a:t>: It evaluates the text surrounding candidate answers for confirmation or additional clues.</a:t>
            </a:r>
          </a:p>
          <a:p>
            <a:pPr>
              <a:buFont typeface="Arial" panose="020B0604020202020204" pitchFamily="34" charset="0"/>
              <a:buChar char="•"/>
            </a:pPr>
            <a:r>
              <a:rPr lang="en-US" b="1" dirty="0"/>
              <a:t>External Sources</a:t>
            </a:r>
            <a:r>
              <a:rPr lang="en-US" dirty="0"/>
              <a:t>: Sometimes, the system may refer to external sources like databases or knowledge bases to verify facts or add credibility to the candidate answers.</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18</a:t>
            </a:fld>
            <a:endParaRPr lang="en-US"/>
          </a:p>
        </p:txBody>
      </p:sp>
    </p:spTree>
    <p:extLst>
      <p:ext uri="{BB962C8B-B14F-4D97-AF65-F5344CB8AC3E}">
        <p14:creationId xmlns:p14="http://schemas.microsoft.com/office/powerpoint/2010/main" val="3052457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IBM Watson Question Answering system is one of the most well-known examples of a hybrid approach to question answering. This hybrid model combines several different techniques and technologies to process and answer questions. Watson's architecture was built to be domain-independent, allowing it to be applied to various fields beyond game shows, including healthcare, finance, and customer service. Its hybrid approach, integrating techniques from information retrieval, natural language processing, machine learning, and knowledge representation, is a testament to the complexity and potential of modern AI systems in the realm of question answering.</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19</a:t>
            </a:fld>
            <a:endParaRPr lang="en-US"/>
          </a:p>
        </p:txBody>
      </p:sp>
    </p:spTree>
    <p:extLst>
      <p:ext uri="{BB962C8B-B14F-4D97-AF65-F5344CB8AC3E}">
        <p14:creationId xmlns:p14="http://schemas.microsoft.com/office/powerpoint/2010/main" val="1802550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Question Answering?</a:t>
            </a:r>
          </a:p>
          <a:p>
            <a:r>
              <a:rPr lang="en-US" dirty="0"/>
              <a:t>Question answering is a critical NLP problem and a long-standing artificial intelligence milestone. QA systems allow a user to express a question in natural language and get an immediate and brief response. QA systems are now found in search engines and phone conversational interfaces, and they’re fairly good at answering simple snippets of information. On more hard questions, however, these normally only go as far as returning a list of snippets that we, the users, must then browse through to find the answer to our question.</a:t>
            </a:r>
          </a:p>
        </p:txBody>
      </p:sp>
      <p:sp>
        <p:nvSpPr>
          <p:cNvPr id="4" name="Slide Number Placeholder 3"/>
          <p:cNvSpPr>
            <a:spLocks noGrp="1"/>
          </p:cNvSpPr>
          <p:nvPr>
            <p:ph type="sldNum" sz="quarter" idx="5"/>
          </p:nvPr>
        </p:nvSpPr>
        <p:spPr/>
        <p:txBody>
          <a:bodyPr/>
          <a:lstStyle/>
          <a:p>
            <a:fld id="{3EB9031F-EB71-7642-8F3C-6FDC1408CB92}" type="slidenum">
              <a:rPr lang="en-US" smtClean="0"/>
              <a:pPr/>
              <a:t>2</a:t>
            </a:fld>
            <a:endParaRPr lang="en-US"/>
          </a:p>
        </p:txBody>
      </p:sp>
    </p:spTree>
    <p:extLst>
      <p:ext uri="{BB962C8B-B14F-4D97-AF65-F5344CB8AC3E}">
        <p14:creationId xmlns:p14="http://schemas.microsoft.com/office/powerpoint/2010/main" val="12596887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7B425583-8D82-384E-B1CF-89B6A5C46972}" type="slidenum">
              <a:rPr lang="en-US"/>
              <a:pPr/>
              <a:t>20</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is a very adaptable design, and we’ve found that it can ask for a wide range of queries. Instead of having a list of options for each question, systems must choose the best answer from all potential spans in the passage, which means they must deal with a vast number of possibilities. Spans have the extra benefit of being simple to evaluate. The QA setting, depending on the span is extremely natural. Open-domain QA systems can typically discover the right papers that hold the solution to many user questions sent into search engines. The task is to discover the shortest fragment of text in the passage or document that answers the query, which is the ultimate phase of “answer extraction.”</a:t>
            </a:r>
          </a:p>
          <a:p>
            <a:pPr eaLnBrk="1" hangingPunct="1"/>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1D0D5E96-B54A-6041-B07E-6C3027C838D6}" type="slidenum">
              <a:rPr lang="en-US"/>
              <a:pPr/>
              <a:t>21</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dirty="0"/>
              <a:t>Different things to extract from the questions while processing the question.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1D0D5E96-B54A-6041-B07E-6C3027C838D6}" type="slidenum">
              <a:rPr lang="en-US"/>
              <a:pPr/>
              <a:t>22</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US" dirty="0"/>
              <a:t>For the question "They’re the two states you could be reentering if you’re crossing Florida’s northern border," the system has dissected the question to understand and extract various components necessary to form an accurate search query:</a:t>
            </a:r>
          </a:p>
          <a:p>
            <a:pPr>
              <a:buFont typeface="Arial" panose="020B0604020202020204" pitchFamily="34" charset="0"/>
              <a:buChar char="•"/>
            </a:pPr>
            <a:r>
              <a:rPr lang="en-US" b="1" dirty="0"/>
              <a:t>Answer Type</a:t>
            </a:r>
            <a:r>
              <a:rPr lang="en-US" dirty="0"/>
              <a:t>: The expected answer is a "US state," guiding the system to look for this type of entity in potential responses.</a:t>
            </a:r>
          </a:p>
          <a:p>
            <a:pPr>
              <a:buFont typeface="Arial" panose="020B0604020202020204" pitchFamily="34" charset="0"/>
              <a:buChar char="•"/>
            </a:pPr>
            <a:r>
              <a:rPr lang="en-US" b="1" dirty="0"/>
              <a:t>Query</a:t>
            </a:r>
            <a:r>
              <a:rPr lang="en-US" dirty="0"/>
              <a:t>: The system formulates a query using key terms from the question: "two states," "border," "Florida," "north.</a:t>
            </a:r>
          </a:p>
          <a:p>
            <a:r>
              <a:rPr lang="en-US" b="1" dirty="0"/>
              <a:t>Focus</a:t>
            </a:r>
            <a:r>
              <a:rPr lang="en-US" dirty="0"/>
              <a:t>: The focus of the question is identified as "the two states," which is the primary subject about which information is being sought.</a:t>
            </a:r>
          </a:p>
          <a:p>
            <a:r>
              <a:rPr lang="en-US" b="1" dirty="0"/>
              <a:t>Relations</a:t>
            </a:r>
            <a:r>
              <a:rPr lang="en-US" dirty="0"/>
              <a:t>: The system also recognizes a relation that needs to be satisfied for a correct answer: the states must border Florida to the north. This is formalized in a structured query format as borders(Florida, ?x, north), indicating that the system is looking for entities ?x that have a "border" relation with "Florida" and are to the "north."</a:t>
            </a:r>
          </a:p>
          <a:p>
            <a:pPr eaLnBrk="1" hangingPunct="1"/>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Named Entity Recognition (NER) plays a crucial role in Question Answering (QA) systems. Here's how they work together:</a:t>
            </a:r>
          </a:p>
          <a:p>
            <a:r>
              <a:rPr lang="en-US" b="1" dirty="0"/>
              <a:t>NER for Filtering:</a:t>
            </a:r>
            <a:endParaRPr lang="en-US" dirty="0"/>
          </a:p>
          <a:p>
            <a:pPr>
              <a:buFont typeface="+mj-lt"/>
              <a:buAutoNum type="arabicPeriod"/>
            </a:pPr>
            <a:r>
              <a:rPr lang="en-US" b="1" dirty="0"/>
              <a:t>Question Analysis:</a:t>
            </a:r>
            <a:r>
              <a:rPr lang="en-US" dirty="0"/>
              <a:t> The system analyzes the question to identify the expected answer type (e.g., person, location, date).</a:t>
            </a:r>
          </a:p>
          <a:p>
            <a:pPr>
              <a:buFont typeface="+mj-lt"/>
              <a:buAutoNum type="arabicPeriod"/>
            </a:pPr>
            <a:r>
              <a:rPr lang="en-US" b="1" dirty="0"/>
              <a:t>NER in Action:</a:t>
            </a:r>
            <a:r>
              <a:rPr lang="en-US" dirty="0"/>
              <a:t> The NER module scans the passage for entities of that specific type.</a:t>
            </a:r>
          </a:p>
          <a:p>
            <a:pPr>
              <a:buFont typeface="+mj-lt"/>
              <a:buAutoNum type="arabicPeriod"/>
            </a:pPr>
            <a:r>
              <a:rPr lang="en-US" b="1" dirty="0"/>
              <a:t>Filtering Passages:</a:t>
            </a:r>
            <a:r>
              <a:rPr lang="en-US" dirty="0"/>
              <a:t> Only passages containing relevant entities are considered for further processing. This filtering helps eliminate irrelevant text and improve efficiency.</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23</a:t>
            </a:fld>
            <a:endParaRPr lang="en-US"/>
          </a:p>
        </p:txBody>
      </p:sp>
    </p:spTree>
    <p:extLst>
      <p:ext uri="{BB962C8B-B14F-4D97-AF65-F5344CB8AC3E}">
        <p14:creationId xmlns:p14="http://schemas.microsoft.com/office/powerpoint/2010/main" val="4136334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 you sent depicts a part of Li and Roth's answer type taxonomy [1]. It categorizes answer types into different classes based on the information they provide. Here's a breakdown of the categories:</a:t>
            </a:r>
          </a:p>
          <a:p>
            <a:pPr>
              <a:buFont typeface="Arial" panose="020B0604020202020204" pitchFamily="34" charset="0"/>
              <a:buChar char="•"/>
            </a:pPr>
            <a:r>
              <a:rPr lang="en-US" b="1" dirty="0"/>
              <a:t>Entity:</a:t>
            </a:r>
            <a:r>
              <a:rPr lang="en-US" dirty="0"/>
              <a:t> This category refers to answers that identify a specific person, location, or organization (e.g., Paris, France).</a:t>
            </a:r>
          </a:p>
          <a:p>
            <a:pPr>
              <a:buFont typeface="Arial" panose="020B0604020202020204" pitchFamily="34" charset="0"/>
              <a:buChar char="•"/>
            </a:pPr>
            <a:r>
              <a:rPr lang="en-US" b="1" dirty="0"/>
              <a:t>Abbreviation:</a:t>
            </a:r>
            <a:r>
              <a:rPr lang="en-US" dirty="0"/>
              <a:t> This category includes answers that are shortened forms of something else (e.g., USA for United States of America).</a:t>
            </a:r>
          </a:p>
          <a:p>
            <a:pPr>
              <a:buFont typeface="Arial" panose="020B0604020202020204" pitchFamily="34" charset="0"/>
              <a:buChar char="•"/>
            </a:pPr>
            <a:r>
              <a:rPr lang="en-US" b="1" dirty="0"/>
              <a:t>Description:</a:t>
            </a:r>
            <a:r>
              <a:rPr lang="en-US" dirty="0"/>
              <a:t> This category encompasses answers that provide a definition or characterization of something (e.g., the answer to the question "What is a mammal?" might be "warm-blooded animal with fur")</a:t>
            </a:r>
          </a:p>
          <a:p>
            <a:r>
              <a:rPr lang="en-US" dirty="0"/>
              <a:t>Date, Numeric, Location, Percent etc.</a:t>
            </a:r>
          </a:p>
        </p:txBody>
      </p:sp>
      <p:sp>
        <p:nvSpPr>
          <p:cNvPr id="4" name="Slide Number Placeholder 3"/>
          <p:cNvSpPr>
            <a:spLocks noGrp="1"/>
          </p:cNvSpPr>
          <p:nvPr>
            <p:ph type="sldNum" sz="quarter" idx="5"/>
          </p:nvPr>
        </p:nvSpPr>
        <p:spPr/>
        <p:txBody>
          <a:bodyPr/>
          <a:lstStyle/>
          <a:p>
            <a:fld id="{3EB9031F-EB71-7642-8F3C-6FDC1408CB92}" type="slidenum">
              <a:rPr lang="en-US" smtClean="0"/>
              <a:pPr/>
              <a:t>25</a:t>
            </a:fld>
            <a:endParaRPr lang="en-US"/>
          </a:p>
        </p:txBody>
      </p:sp>
    </p:spTree>
    <p:extLst>
      <p:ext uri="{BB962C8B-B14F-4D97-AF65-F5344CB8AC3E}">
        <p14:creationId xmlns:p14="http://schemas.microsoft.com/office/powerpoint/2010/main" val="3572819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FD21B976-2952-894B-84FF-39A0BAF6E1B0}" type="slidenum">
              <a:rPr lang="en-US"/>
              <a:pPr/>
              <a:t>26</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dirty="0"/>
              <a:t>Different type of answer entities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FD21B976-2952-894B-84FF-39A0BAF6E1B0}" type="slidenum">
              <a:rPr lang="en-US"/>
              <a:pPr/>
              <a:t>27</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Jeopardy! doesn't have a specific answer type taxonomy like Li and Roth's. The answers in Jeopardy! are presented as clues, and contestants phrase their responses as questions related to the clue. The answers themselves can encompass a wide range of categories like names, dates, places, titles, or even scientific concepts.</a:t>
            </a:r>
          </a:p>
        </p:txBody>
      </p:sp>
      <p:sp>
        <p:nvSpPr>
          <p:cNvPr id="4" name="Slide Number Placeholder 3"/>
          <p:cNvSpPr>
            <a:spLocks noGrp="1"/>
          </p:cNvSpPr>
          <p:nvPr>
            <p:ph type="sldNum" sz="quarter" idx="5"/>
          </p:nvPr>
        </p:nvSpPr>
        <p:spPr/>
        <p:txBody>
          <a:bodyPr/>
          <a:lstStyle/>
          <a:p>
            <a:fld id="{3EB9031F-EB71-7642-8F3C-6FDC1408CB92}" type="slidenum">
              <a:rPr lang="en-US" smtClean="0"/>
              <a:pPr/>
              <a:t>28</a:t>
            </a:fld>
            <a:endParaRPr lang="en-US"/>
          </a:p>
        </p:txBody>
      </p:sp>
    </p:spTree>
    <p:extLst>
      <p:ext uri="{BB962C8B-B14F-4D97-AF65-F5344CB8AC3E}">
        <p14:creationId xmlns:p14="http://schemas.microsoft.com/office/powerpoint/2010/main" val="974400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type detection (ATD) and written machine learning (WML) can be powerful tools when combined to create more robust and informative systems. Here's how they work </a:t>
            </a:r>
            <a:r>
              <a:rPr lang="en-US" dirty="0" err="1"/>
              <a:t>together:</a:t>
            </a:r>
            <a:r>
              <a:rPr lang="en-US" b="1" dirty="0" err="1"/>
              <a:t>ATD</a:t>
            </a:r>
            <a:r>
              <a:rPr lang="en-US" b="1" dirty="0"/>
              <a:t>: Understanding the Question</a:t>
            </a:r>
            <a:endParaRPr lang="en-US" dirty="0"/>
          </a:p>
          <a:p>
            <a:pPr>
              <a:buFont typeface="Arial" panose="020B0604020202020204" pitchFamily="34" charset="0"/>
              <a:buChar char="•"/>
            </a:pPr>
            <a:r>
              <a:rPr lang="en-US" b="1" dirty="0"/>
              <a:t>Function:</a:t>
            </a:r>
            <a:r>
              <a:rPr lang="en-US" dirty="0"/>
              <a:t> An ATD module analyzes a question to identify the expected answer type. This could be an entity (person, location), a description, a date, a number, etc. (refer back to Li and Roth's taxonomy for examples).</a:t>
            </a:r>
          </a:p>
          <a:p>
            <a:r>
              <a:rPr lang="en-US" b="1" dirty="0"/>
              <a:t>WML: Processing Textual Data</a:t>
            </a:r>
            <a:endParaRPr lang="en-US" dirty="0"/>
          </a:p>
          <a:p>
            <a:pPr>
              <a:buFont typeface="Arial" panose="020B0604020202020204" pitchFamily="34" charset="0"/>
              <a:buChar char="•"/>
            </a:pPr>
            <a:r>
              <a:rPr lang="en-US" b="1" dirty="0"/>
              <a:t>Techniques:</a:t>
            </a:r>
            <a:r>
              <a:rPr lang="en-US" dirty="0"/>
              <a:t> WML encompasses various techniques like supervised learning, natural language processing (NLP), and deep learning.</a:t>
            </a:r>
          </a:p>
          <a:p>
            <a:r>
              <a:rPr lang="en-US" b="1" dirty="0"/>
              <a:t>Hybrid Advantages:</a:t>
            </a:r>
            <a:endParaRPr lang="en-US" dirty="0"/>
          </a:p>
          <a:p>
            <a:pPr>
              <a:buFont typeface="Arial" panose="020B0604020202020204" pitchFamily="34" charset="0"/>
              <a:buChar char="•"/>
            </a:pPr>
            <a:r>
              <a:rPr lang="en-US" b="1" dirty="0"/>
              <a:t>Improved Accuracy:</a:t>
            </a:r>
            <a:r>
              <a:rPr lang="en-US" dirty="0"/>
              <a:t> By understanding the question type, the WML model can tailor its search and processing to find the most relevant and accurate answers.</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29</a:t>
            </a:fld>
            <a:endParaRPr lang="en-US"/>
          </a:p>
        </p:txBody>
      </p:sp>
    </p:spTree>
    <p:extLst>
      <p:ext uri="{BB962C8B-B14F-4D97-AF65-F5344CB8AC3E}">
        <p14:creationId xmlns:p14="http://schemas.microsoft.com/office/powerpoint/2010/main" val="2882003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30</a:t>
            </a:fld>
            <a:endParaRPr lang="en-US"/>
          </a:p>
        </p:txBody>
      </p:sp>
    </p:spTree>
    <p:extLst>
      <p:ext uri="{BB962C8B-B14F-4D97-AF65-F5344CB8AC3E}">
        <p14:creationId xmlns:p14="http://schemas.microsoft.com/office/powerpoint/2010/main" val="1006380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52C8F228-47A9-EA47-92CC-A6272FA8C734}" type="slidenum">
              <a:rPr lang="en-US"/>
              <a:pPr/>
              <a:t>3</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r>
              <a:rPr lang="en-US" dirty="0"/>
              <a:t>Example question and potentials answers for the question </a:t>
            </a:r>
            <a:r>
              <a:rPr lang="en-US" b="1" dirty="0"/>
              <a:t>What do warms eat?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Define a Taxonomy of Question Types</a:t>
            </a:r>
            <a:r>
              <a:rPr lang="en-US" dirty="0"/>
              <a:t>: This involves categorizing questions into a structured classification system. For example, questions might be grouped by whether they're asking for a definition, a fact, an opinion, etc.</a:t>
            </a:r>
          </a:p>
          <a:p>
            <a:r>
              <a:rPr lang="en-US" b="1" dirty="0"/>
              <a:t>Annotate Training Data for Each Question Type</a:t>
            </a:r>
            <a:r>
              <a:rPr lang="en-US" dirty="0"/>
              <a:t>: Human annotators label a set of questions according to the previously defined taxonomy. This labeled data will be used to train machine learning models.</a:t>
            </a:r>
          </a:p>
          <a:p>
            <a:r>
              <a:rPr lang="en-US" b="1" dirty="0"/>
              <a:t>Train Classifiers for Each Question Class</a:t>
            </a:r>
            <a:r>
              <a:rPr lang="en-US" dirty="0"/>
              <a:t>: With the annotated data, different classifiers are trained to recognize each type of question. These classifiers use various features extracted from the text of the questions.</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31</a:t>
            </a:fld>
            <a:endParaRPr lang="en-US"/>
          </a:p>
        </p:txBody>
      </p:sp>
    </p:spTree>
    <p:extLst>
      <p:ext uri="{BB962C8B-B14F-4D97-AF65-F5344CB8AC3E}">
        <p14:creationId xmlns:p14="http://schemas.microsoft.com/office/powerpoint/2010/main" val="19345918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Features Include Those Hand-Written Rules</a:t>
            </a:r>
            <a:r>
              <a:rPr lang="en-US" dirty="0"/>
              <a:t>: In addition to statistical features that can be learned from the data, the system may also use hand-crafted rules. These could be based on linguistic insights, such as keyword spotting or pattern matching, to help the classifier distinguish between different types of questions.</a:t>
            </a:r>
          </a:p>
        </p:txBody>
      </p:sp>
      <p:sp>
        <p:nvSpPr>
          <p:cNvPr id="4" name="Slide Number Placeholder 3"/>
          <p:cNvSpPr>
            <a:spLocks noGrp="1"/>
          </p:cNvSpPr>
          <p:nvPr>
            <p:ph type="sldNum" sz="quarter" idx="5"/>
          </p:nvPr>
        </p:nvSpPr>
        <p:spPr/>
        <p:txBody>
          <a:bodyPr/>
          <a:lstStyle/>
          <a:p>
            <a:fld id="{3EB9031F-EB71-7642-8F3C-6FDC1408CB92}" type="slidenum">
              <a:rPr lang="en-US" smtClean="0"/>
              <a:pPr/>
              <a:t>32</a:t>
            </a:fld>
            <a:endParaRPr lang="en-US"/>
          </a:p>
        </p:txBody>
      </p:sp>
    </p:spTree>
    <p:extLst>
      <p:ext uri="{BB962C8B-B14F-4D97-AF65-F5344CB8AC3E}">
        <p14:creationId xmlns:p14="http://schemas.microsoft.com/office/powerpoint/2010/main" val="37457772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7B425583-8D82-384E-B1CF-89B6A5C46972}" type="slidenum">
              <a:rPr lang="en-US"/>
              <a:pPr/>
              <a:t>33</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Keyword selection algorithms are crucial in various applications, such as search engine optimization, text analysis, and information retrieval systems, including question answering (QA) systems. The core idea behind these algorithms is to identify the most relevant words or phrases (keywords) from a text that are indicative of the content's overall theme or are critical for retrieving relevant documents in response to a </a:t>
            </a:r>
            <a:r>
              <a:rPr lang="en-US" dirty="0" err="1"/>
              <a:t>query.</a:t>
            </a:r>
            <a:r>
              <a:rPr lang="en-US" b="1" dirty="0" err="1"/>
              <a:t>Term</a:t>
            </a:r>
            <a:r>
              <a:rPr lang="en-US" b="1" dirty="0"/>
              <a:t> Frequency (TF)Inverse Document Frequency (IDF)</a:t>
            </a:r>
            <a:r>
              <a:rPr lang="en-US" dirty="0"/>
              <a:t>:</a:t>
            </a:r>
            <a:r>
              <a:rPr lang="en-US" b="1" dirty="0"/>
              <a:t>TF-IDF (Term Frequency-Inverse Document Frequency)</a:t>
            </a:r>
            <a:r>
              <a:rPr lang="en-US" dirty="0"/>
              <a:t>:</a:t>
            </a:r>
            <a:r>
              <a:rPr lang="en-US" b="1" dirty="0" err="1"/>
              <a:t>TextRank</a:t>
            </a:r>
            <a:r>
              <a:rPr lang="en-US" dirty="0" err="1"/>
              <a:t>:</a:t>
            </a:r>
            <a:r>
              <a:rPr lang="en-US" b="1" dirty="0" err="1"/>
              <a:t>Latent</a:t>
            </a:r>
            <a:r>
              <a:rPr lang="en-US" b="1" dirty="0"/>
              <a:t> Semantic Analysis (LSA)</a:t>
            </a:r>
            <a:r>
              <a:rPr lang="en-US" dirty="0"/>
              <a:t>:</a:t>
            </a:r>
          </a:p>
        </p:txBody>
      </p:sp>
      <p:sp>
        <p:nvSpPr>
          <p:cNvPr id="4" name="Slide Number Placeholder 3"/>
          <p:cNvSpPr>
            <a:spLocks noGrp="1"/>
          </p:cNvSpPr>
          <p:nvPr>
            <p:ph type="sldNum" sz="quarter" idx="5"/>
          </p:nvPr>
        </p:nvSpPr>
        <p:spPr/>
        <p:txBody>
          <a:bodyPr/>
          <a:lstStyle/>
          <a:p>
            <a:fld id="{3EB9031F-EB71-7642-8F3C-6FDC1408CB92}" type="slidenum">
              <a:rPr lang="en-US" smtClean="0"/>
              <a:pPr/>
              <a:t>34</a:t>
            </a:fld>
            <a:endParaRPr lang="en-US"/>
          </a:p>
        </p:txBody>
      </p:sp>
    </p:spTree>
    <p:extLst>
      <p:ext uri="{BB962C8B-B14F-4D97-AF65-F5344CB8AC3E}">
        <p14:creationId xmlns:p14="http://schemas.microsoft.com/office/powerpoint/2010/main" val="3254129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the keywords from the above query example:</a:t>
            </a:r>
          </a:p>
        </p:txBody>
      </p:sp>
      <p:sp>
        <p:nvSpPr>
          <p:cNvPr id="4" name="Slide Number Placeholder 3"/>
          <p:cNvSpPr>
            <a:spLocks noGrp="1"/>
          </p:cNvSpPr>
          <p:nvPr>
            <p:ph type="sldNum" sz="quarter" idx="5"/>
          </p:nvPr>
        </p:nvSpPr>
        <p:spPr/>
        <p:txBody>
          <a:bodyPr/>
          <a:lstStyle/>
          <a:p>
            <a:fld id="{3EB9031F-EB71-7642-8F3C-6FDC1408CB92}" type="slidenum">
              <a:rPr lang="en-US" smtClean="0"/>
              <a:pPr/>
              <a:t>35</a:t>
            </a:fld>
            <a:endParaRPr lang="en-US"/>
          </a:p>
        </p:txBody>
      </p:sp>
    </p:spTree>
    <p:extLst>
      <p:ext uri="{BB962C8B-B14F-4D97-AF65-F5344CB8AC3E}">
        <p14:creationId xmlns:p14="http://schemas.microsoft.com/office/powerpoint/2010/main" val="40077678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521427E3-2CE7-DF4C-909C-74A3A9482931}" type="slidenum">
              <a:rPr lang="en-US"/>
              <a:pPr/>
              <a:t>36</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r>
              <a:rPr lang="en-US" b="1" dirty="0"/>
              <a:t>IR Engine retrieves documents using query terms</a:t>
            </a:r>
            <a:r>
              <a:rPr lang="en-US" dirty="0"/>
              <a:t>: The IR system starts by taking user input in the form of a query and retrieving relevant documents from a dataset or the internet. </a:t>
            </a:r>
            <a:r>
              <a:rPr lang="en-US" b="1" dirty="0"/>
              <a:t>Segment the documents into shorter units</a:t>
            </a:r>
            <a:r>
              <a:rPr lang="en-US" dirty="0"/>
              <a:t>: Once the relevant documents are retrieved, they are broken down into smaller, more manageable pieces such as paragraphs or even sentences. </a:t>
            </a:r>
            <a:r>
              <a:rPr lang="en-US" b="1" dirty="0"/>
              <a:t>Passage ranking</a:t>
            </a:r>
            <a:r>
              <a:rPr lang="en-US" dirty="0"/>
              <a:t>: The segmented pieces of text are then ranked according to their relevance to the query. The IR system uses various signals to do this, one of which is the expected answer type. For instance, if the answer type is a 'person', the system will rank passages higher if they contain proper nouns. Additionally, the system may use other features such as the frequency of query terms in the passage, the proximity of the terms to each other, and any semantic similarities to the query terms.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4F70F98A-9BE9-9949-BB63-D58A4B7217F4}" type="slidenum">
              <a:rPr lang="en-US"/>
              <a:pPr/>
              <a:t>37</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r>
              <a:rPr lang="en-US" dirty="0"/>
              <a:t>The items are common features used in the passage ranking phase of Information Retrieval (IR) systems, particularly for question answering tasks. Here's a brief overview of each feature and its relevance to the ranking process:</a:t>
            </a:r>
          </a:p>
          <a:p>
            <a:pPr>
              <a:buFont typeface="+mj-lt"/>
              <a:buAutoNum type="arabicPeriod"/>
            </a:pPr>
            <a:r>
              <a:rPr lang="en-US" b="1" dirty="0"/>
              <a:t>Number of Named Entities of the right type in passage</a:t>
            </a:r>
            <a:r>
              <a:rPr lang="en-US" dirty="0"/>
              <a:t>: This feature counts how many named entities (like people, organizations, dates, etc.) matching the expected answer type are present in a passage. </a:t>
            </a:r>
            <a:r>
              <a:rPr lang="en-US" b="1" dirty="0"/>
              <a:t>Number of query words in passage</a:t>
            </a:r>
            <a:r>
              <a:rPr lang="en-US" dirty="0"/>
              <a:t>: It measures the count of the user's query terms appearing in a passage. Passages containing more of the query terms are often more relevant and thus ranked higher.</a:t>
            </a:r>
          </a:p>
          <a:p>
            <a:pPr>
              <a:buFont typeface="+mj-lt"/>
              <a:buAutoNum type="arabicPeriod"/>
            </a:pPr>
            <a:r>
              <a:rPr lang="en-US" b="1" dirty="0"/>
              <a:t>Number of question N-grams also in passage</a:t>
            </a:r>
            <a:r>
              <a:rPr lang="en-US" dirty="0"/>
              <a:t>: An N-gram is a contiguous sequence of n items from a given sample of text or speech. This feature checks how many N-grams from the question appear in the passage. </a:t>
            </a:r>
            <a:r>
              <a:rPr lang="en-US" b="1" dirty="0"/>
              <a:t>Proximity of query keywords to each other in passage</a:t>
            </a:r>
            <a:r>
              <a:rPr lang="en-US" dirty="0"/>
              <a:t>: This evaluates how close the query keywords are to each other within the passage. </a:t>
            </a:r>
            <a:r>
              <a:rPr lang="en-US" b="1" dirty="0"/>
              <a:t>Longest sequence of question words</a:t>
            </a:r>
            <a:r>
              <a:rPr lang="en-US" dirty="0"/>
              <a:t>: This feature identifies the longest consecutive sequence of words from the question that appears in the passage. Longer sequences may imply that the passage is more likely to contain the answer.</a:t>
            </a:r>
          </a:p>
          <a:p>
            <a:pPr eaLnBrk="1" hangingPunct="1"/>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uses a named-entity tagger that is specific to the type of answer expected. For example, if the expected answer is a CITY, the tagger is designed to recognize and tag </a:t>
            </a:r>
            <a:r>
              <a:rPr lang="en-US" dirty="0" err="1"/>
              <a:t>cities.Two</a:t>
            </a:r>
            <a:r>
              <a:rPr lang="en-US" dirty="0"/>
              <a:t> methods of named-entity recognition (NER) are mentioned: a full NER system that probably uses a machine learning model to identify entities, and a simpler system possibly using regular </a:t>
            </a:r>
            <a:r>
              <a:rPr lang="en-US" dirty="0" err="1"/>
              <a:t>expressions.It</a:t>
            </a:r>
            <a:r>
              <a:rPr lang="en-US" dirty="0"/>
              <a:t> then demonstrates the system in action with two examples, highlighting how the answer is returned with the entity type tagged. In the first example, "Manmohan Singh" is correctly identified as a PERSON. In the second example, "29035 feet" is tagged as LENGTH, indicating the height of Mount Everest.</a:t>
            </a:r>
          </a:p>
        </p:txBody>
      </p:sp>
      <p:sp>
        <p:nvSpPr>
          <p:cNvPr id="4" name="Slide Number Placeholder 3"/>
          <p:cNvSpPr>
            <a:spLocks noGrp="1"/>
          </p:cNvSpPr>
          <p:nvPr>
            <p:ph type="sldNum" sz="quarter" idx="5"/>
          </p:nvPr>
        </p:nvSpPr>
        <p:spPr/>
        <p:txBody>
          <a:bodyPr/>
          <a:lstStyle/>
          <a:p>
            <a:fld id="{3EB9031F-EB71-7642-8F3C-6FDC1408CB92}" type="slidenum">
              <a:rPr lang="en-US" smtClean="0"/>
              <a:pPr/>
              <a:t>38</a:t>
            </a:fld>
            <a:endParaRPr lang="en-US"/>
          </a:p>
        </p:txBody>
      </p:sp>
    </p:spTree>
    <p:extLst>
      <p:ext uri="{BB962C8B-B14F-4D97-AF65-F5344CB8AC3E}">
        <p14:creationId xmlns:p14="http://schemas.microsoft.com/office/powerpoint/2010/main" val="1992349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This tackles the issue of choosing the correct answer when there are multiple candidates. It illustrates this with a question about Queen Victoria’s second son.</a:t>
            </a:r>
          </a:p>
          <a:p>
            <a:pPr>
              <a:buFont typeface="Arial" panose="020B0604020202020204" pitchFamily="34" charset="0"/>
              <a:buChar char="•"/>
            </a:pPr>
            <a:r>
              <a:rPr lang="en-US" dirty="0"/>
              <a:t>The answer type is identified as PERSON, and the passage provided contains several names. However, the system needs to extract the correct person's name that answers the specific question.</a:t>
            </a:r>
          </a:p>
          <a:p>
            <a:pPr>
              <a:buFont typeface="Arial" panose="020B0604020202020204" pitchFamily="34" charset="0"/>
              <a:buChar char="•"/>
            </a:pPr>
            <a:r>
              <a:rPr lang="en-US" dirty="0"/>
              <a:t>The passage mentions "Marie Alexandrovna" and "Alfred," but only Alfred is relevant to the question since he is identified as the second son.</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39</a:t>
            </a:fld>
            <a:endParaRPr lang="en-US"/>
          </a:p>
        </p:txBody>
      </p:sp>
    </p:spTree>
    <p:extLst>
      <p:ext uri="{BB962C8B-B14F-4D97-AF65-F5344CB8AC3E}">
        <p14:creationId xmlns:p14="http://schemas.microsoft.com/office/powerpoint/2010/main" val="32320528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Answer Type Match:</a:t>
            </a:r>
            <a:r>
              <a:rPr lang="en-US" dirty="0"/>
              <a:t> Whether the candidate answer includes the correct type of named entity expected in the answer.</a:t>
            </a:r>
          </a:p>
          <a:p>
            <a:pPr>
              <a:buFont typeface="Arial" panose="020B0604020202020204" pitchFamily="34" charset="0"/>
              <a:buChar char="•"/>
            </a:pPr>
            <a:r>
              <a:rPr lang="en-US" b="1" dirty="0"/>
              <a:t>Pattern Match:</a:t>
            </a:r>
            <a:r>
              <a:rPr lang="en-US" dirty="0"/>
              <a:t> The use of regular expressions to find matches within the candidate answer that fit a certain pattern.</a:t>
            </a:r>
          </a:p>
          <a:p>
            <a:pPr>
              <a:buFont typeface="Arial" panose="020B0604020202020204" pitchFamily="34" charset="0"/>
              <a:buChar char="•"/>
            </a:pPr>
            <a:r>
              <a:rPr lang="en-US" b="1" dirty="0"/>
              <a:t>Question Keywords:</a:t>
            </a:r>
            <a:r>
              <a:rPr lang="en-US" dirty="0"/>
              <a:t> The number of keywords from the question that appear in the candidate answer.</a:t>
            </a:r>
          </a:p>
          <a:p>
            <a:pPr>
              <a:buFont typeface="Arial" panose="020B0604020202020204" pitchFamily="34" charset="0"/>
              <a:buChar char="•"/>
            </a:pPr>
            <a:r>
              <a:rPr lang="en-US" b="1" dirty="0"/>
              <a:t>Keyword Distance:</a:t>
            </a:r>
            <a:r>
              <a:rPr lang="en-US" dirty="0"/>
              <a:t> The proximity of the query keywords to each other within the candidate answer.</a:t>
            </a:r>
          </a:p>
          <a:p>
            <a:pPr>
              <a:buFont typeface="Arial" panose="020B0604020202020204" pitchFamily="34" charset="0"/>
              <a:buChar char="•"/>
            </a:pPr>
            <a:r>
              <a:rPr lang="en-US" b="1" dirty="0"/>
              <a:t>Novelty Factor:</a:t>
            </a:r>
            <a:r>
              <a:rPr lang="en-US" dirty="0"/>
              <a:t> Inclusion of words in the candidate answer that are not found in the query, possibly indicating additional relevant information.</a:t>
            </a:r>
          </a:p>
          <a:p>
            <a:pPr>
              <a:buFont typeface="Arial" panose="020B0604020202020204" pitchFamily="34" charset="0"/>
              <a:buChar char="•"/>
            </a:pPr>
            <a:r>
              <a:rPr lang="en-US" b="1" dirty="0"/>
              <a:t>Apposition Features:</a:t>
            </a:r>
            <a:r>
              <a:rPr lang="en-US" dirty="0"/>
              <a:t> Whether the candidate answer contains appositives that can provide context or additional descriptive information about the query terms.</a:t>
            </a:r>
          </a:p>
          <a:p>
            <a:pPr>
              <a:buFont typeface="Arial" panose="020B0604020202020204" pitchFamily="34" charset="0"/>
              <a:buChar char="•"/>
            </a:pPr>
            <a:r>
              <a:rPr lang="en-US" b="1" dirty="0"/>
              <a:t>Punctuation Location:</a:t>
            </a:r>
            <a:r>
              <a:rPr lang="en-US" dirty="0"/>
              <a:t> The location of punctuation marks following the candidate answer, which can sometimes be indicative of the end of a relevant statement.</a:t>
            </a:r>
          </a:p>
          <a:p>
            <a:pPr>
              <a:buFont typeface="Arial" panose="020B0604020202020204" pitchFamily="34" charset="0"/>
              <a:buChar char="•"/>
            </a:pPr>
            <a:r>
              <a:rPr lang="en-US" b="1" dirty="0"/>
              <a:t>Sequences of Question Terms:</a:t>
            </a:r>
            <a:r>
              <a:rPr lang="en-US" dirty="0"/>
              <a:t> How many words from the question appear in sequence within the candidate answer.</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40</a:t>
            </a:fld>
            <a:endParaRPr lang="en-US"/>
          </a:p>
        </p:txBody>
      </p:sp>
    </p:spTree>
    <p:extLst>
      <p:ext uri="{BB962C8B-B14F-4D97-AF65-F5344CB8AC3E}">
        <p14:creationId xmlns:p14="http://schemas.microsoft.com/office/powerpoint/2010/main" val="1257363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Question Answering: IBM’s Watson Example</a:t>
            </a:r>
          </a:p>
          <a:p>
            <a:r>
              <a:rPr lang="en-US" dirty="0"/>
              <a:t>The computer system was initially developed to answer questions on the quiz show Jeopardy! and in 2011, </a:t>
            </a:r>
            <a:r>
              <a:rPr lang="en-US" b="1" dirty="0"/>
              <a:t>the Watson computer system</a:t>
            </a:r>
            <a:r>
              <a:rPr lang="en-US" dirty="0"/>
              <a:t> competed on Jeopardy!</a:t>
            </a:r>
          </a:p>
        </p:txBody>
      </p:sp>
      <p:sp>
        <p:nvSpPr>
          <p:cNvPr id="4" name="Slide Number Placeholder 3"/>
          <p:cNvSpPr>
            <a:spLocks noGrp="1"/>
          </p:cNvSpPr>
          <p:nvPr>
            <p:ph type="sldNum" sz="quarter" idx="5"/>
          </p:nvPr>
        </p:nvSpPr>
        <p:spPr/>
        <p:txBody>
          <a:bodyPr/>
          <a:lstStyle/>
          <a:p>
            <a:fld id="{3EB9031F-EB71-7642-8F3C-6FDC1408CB92}" type="slidenum">
              <a:rPr lang="en-US" smtClean="0"/>
              <a:pPr/>
              <a:t>4</a:t>
            </a:fld>
            <a:endParaRPr lang="en-US"/>
          </a:p>
        </p:txBody>
      </p:sp>
    </p:spTree>
    <p:extLst>
      <p:ext uri="{BB962C8B-B14F-4D97-AF65-F5344CB8AC3E}">
        <p14:creationId xmlns:p14="http://schemas.microsoft.com/office/powerpoint/2010/main" val="32794158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explains how IBM Watson scores candidate answers, drawing from multiple sources such as unstructured text, semi-structured text, and triple stores. Important factors include:</a:t>
            </a:r>
          </a:p>
          <a:p>
            <a:pPr>
              <a:buFont typeface="Arial" panose="020B0604020202020204" pitchFamily="34" charset="0"/>
              <a:buChar char="•"/>
            </a:pPr>
            <a:r>
              <a:rPr lang="en-US" b="1" dirty="0"/>
              <a:t>Logical Form Match:</a:t>
            </a:r>
            <a:r>
              <a:rPr lang="en-US" dirty="0"/>
              <a:t> The syntactic similarity between the question and the candidate answer.</a:t>
            </a:r>
          </a:p>
          <a:p>
            <a:pPr>
              <a:buFont typeface="Arial" panose="020B0604020202020204" pitchFamily="34" charset="0"/>
              <a:buChar char="•"/>
            </a:pPr>
            <a:r>
              <a:rPr lang="en-US" b="1" dirty="0"/>
              <a:t>Passage Source Reliability:</a:t>
            </a:r>
            <a:r>
              <a:rPr lang="en-US" dirty="0"/>
              <a:t> The trustworthiness of the source from which the passage containing the candidate answer is drawn.</a:t>
            </a:r>
          </a:p>
          <a:p>
            <a:pPr>
              <a:buFont typeface="Arial" panose="020B0604020202020204" pitchFamily="34" charset="0"/>
              <a:buChar char="•"/>
            </a:pPr>
            <a:r>
              <a:rPr lang="en-US" b="1" dirty="0"/>
              <a:t>Geospatial Location:</a:t>
            </a:r>
            <a:r>
              <a:rPr lang="en-US" dirty="0"/>
              <a:t> The relevance of geographical information in relation to the question.</a:t>
            </a:r>
          </a:p>
          <a:p>
            <a:pPr>
              <a:buFont typeface="Arial" panose="020B0604020202020204" pitchFamily="34" charset="0"/>
              <a:buChar char="•"/>
            </a:pPr>
            <a:r>
              <a:rPr lang="en-US" b="1" dirty="0"/>
              <a:t>Temporal Relationships:</a:t>
            </a:r>
            <a:r>
              <a:rPr lang="en-US" dirty="0"/>
              <a:t> The role of time-based information in the context of the question and answer.</a:t>
            </a:r>
          </a:p>
          <a:p>
            <a:pPr>
              <a:buFont typeface="Arial" panose="020B0604020202020204" pitchFamily="34" charset="0"/>
              <a:buChar char="•"/>
            </a:pPr>
            <a:r>
              <a:rPr lang="en-US" b="1" dirty="0"/>
              <a:t>Taxonomic Classification:</a:t>
            </a:r>
            <a:r>
              <a:rPr lang="en-US" dirty="0"/>
              <a:t> The categorization of the candidate answer in a hierarchical structure.</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41</a:t>
            </a:fld>
            <a:endParaRPr lang="en-US"/>
          </a:p>
        </p:txBody>
      </p:sp>
    </p:spTree>
    <p:extLst>
      <p:ext uri="{BB962C8B-B14F-4D97-AF65-F5344CB8AC3E}">
        <p14:creationId xmlns:p14="http://schemas.microsoft.com/office/powerpoint/2010/main" val="23163100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outlines metrics used to evaluate the performance of QA systems:</a:t>
            </a:r>
          </a:p>
          <a:p>
            <a:pPr>
              <a:buFont typeface="Arial" panose="020B0604020202020204" pitchFamily="34" charset="0"/>
              <a:buChar char="•"/>
            </a:pPr>
            <a:r>
              <a:rPr lang="en-US" b="1" dirty="0"/>
              <a:t>Accuracy:</a:t>
            </a:r>
            <a:r>
              <a:rPr lang="en-US" dirty="0"/>
              <a:t> Measures whether the returned answer matches the gold standard or correct answer.</a:t>
            </a:r>
          </a:p>
          <a:p>
            <a:pPr>
              <a:buFont typeface="Arial" panose="020B0604020202020204" pitchFamily="34" charset="0"/>
              <a:buChar char="•"/>
            </a:pPr>
            <a:r>
              <a:rPr lang="en-US" b="1" dirty="0"/>
              <a:t>Mean Reciprocal Rank (MRR):</a:t>
            </a:r>
            <a:r>
              <a:rPr lang="en-US" dirty="0"/>
              <a:t> Averages the reciprocal ranks of the correct answers across multiple queries. The formula provided calculates the MRR across N queries.</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42</a:t>
            </a:fld>
            <a:endParaRPr lang="en-US"/>
          </a:p>
        </p:txBody>
      </p:sp>
    </p:spTree>
    <p:extLst>
      <p:ext uri="{BB962C8B-B14F-4D97-AF65-F5344CB8AC3E}">
        <p14:creationId xmlns:p14="http://schemas.microsoft.com/office/powerpoint/2010/main" val="38090770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provides a more comprehensive overview of various aspects of QA system development:</a:t>
            </a:r>
          </a:p>
          <a:p>
            <a:pPr>
              <a:buFont typeface="Arial" panose="020B0604020202020204" pitchFamily="34" charset="0"/>
              <a:buChar char="•"/>
            </a:pPr>
            <a:r>
              <a:rPr lang="en-US" b="1" dirty="0"/>
              <a:t>Evaluation Metrics:</a:t>
            </a:r>
            <a:r>
              <a:rPr lang="en-US" dirty="0"/>
              <a:t> A list of different metrics used to evaluate the performance of QA systems, including accuracy, BLEU, and F1-Score.</a:t>
            </a:r>
          </a:p>
          <a:p>
            <a:pPr>
              <a:buFont typeface="Arial" panose="020B0604020202020204" pitchFamily="34" charset="0"/>
              <a:buChar char="•"/>
            </a:pPr>
            <a:r>
              <a:rPr lang="en-US" b="1" dirty="0"/>
              <a:t>Datasets:</a:t>
            </a:r>
            <a:r>
              <a:rPr lang="en-US" dirty="0"/>
              <a:t> A compilation of datasets used to train and test QA systems.</a:t>
            </a:r>
          </a:p>
          <a:p>
            <a:pPr>
              <a:buFont typeface="Arial" panose="020B0604020202020204" pitchFamily="34" charset="0"/>
              <a:buChar char="•"/>
            </a:pPr>
            <a:r>
              <a:rPr lang="en-US" b="1" dirty="0"/>
              <a:t>Methods:</a:t>
            </a:r>
            <a:r>
              <a:rPr lang="en-US" dirty="0"/>
              <a:t> Categories of methods used in QA systems, such as neural network-based approaches and those using external knowledge bases.</a:t>
            </a:r>
          </a:p>
          <a:p>
            <a:pPr>
              <a:buFont typeface="Arial" panose="020B0604020202020204" pitchFamily="34" charset="0"/>
              <a:buChar char="•"/>
            </a:pPr>
            <a:r>
              <a:rPr lang="en-US" b="1" dirty="0"/>
              <a:t>Attention and Fusion:</a:t>
            </a:r>
            <a:r>
              <a:rPr lang="en-US" dirty="0"/>
              <a:t> Techniques used to focus on relevant parts of input data and to combine different types of information for decision-making.</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43</a:t>
            </a:fld>
            <a:endParaRPr lang="en-US"/>
          </a:p>
        </p:txBody>
      </p:sp>
    </p:spTree>
    <p:extLst>
      <p:ext uri="{BB962C8B-B14F-4D97-AF65-F5344CB8AC3E}">
        <p14:creationId xmlns:p14="http://schemas.microsoft.com/office/powerpoint/2010/main" val="36111650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discusses relation extraction, which is a technique used to understand and identify relationships within data. It explains that:</a:t>
            </a:r>
          </a:p>
          <a:p>
            <a:pPr>
              <a:buFont typeface="Arial" panose="020B0604020202020204" pitchFamily="34" charset="0"/>
              <a:buChar char="•"/>
            </a:pPr>
            <a:r>
              <a:rPr lang="en-US" b="1" dirty="0"/>
              <a:t>Answers:</a:t>
            </a:r>
            <a:r>
              <a:rPr lang="en-US" dirty="0"/>
              <a:t> Can be derived from databases containing predefined relationships, such as birth dates or authorship information, often sourced from structured data like Wikipedia </a:t>
            </a:r>
            <a:r>
              <a:rPr lang="en-US" dirty="0" err="1"/>
              <a:t>infoboxes</a:t>
            </a:r>
            <a:r>
              <a:rPr lang="en-US" dirty="0"/>
              <a:t> or knowledge bases like </a:t>
            </a:r>
            <a:r>
              <a:rPr lang="en-US" dirty="0" err="1"/>
              <a:t>DBpedia</a:t>
            </a:r>
            <a:r>
              <a:rPr lang="en-US" dirty="0"/>
              <a:t>.</a:t>
            </a:r>
          </a:p>
          <a:p>
            <a:pPr>
              <a:buFont typeface="Arial" panose="020B0604020202020204" pitchFamily="34" charset="0"/>
              <a:buChar char="•"/>
            </a:pPr>
            <a:r>
              <a:rPr lang="en-US" b="1" dirty="0"/>
              <a:t>Questions:</a:t>
            </a:r>
            <a:r>
              <a:rPr lang="en-US" dirty="0"/>
              <a:t> Are processed to extract the relation implied by the query, exemplified by transforming a question into a format that can be matched against a database of relations to find the answer.</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44</a:t>
            </a:fld>
            <a:endParaRPr lang="en-US"/>
          </a:p>
        </p:txBody>
      </p:sp>
    </p:spTree>
    <p:extLst>
      <p:ext uri="{BB962C8B-B14F-4D97-AF65-F5344CB8AC3E}">
        <p14:creationId xmlns:p14="http://schemas.microsoft.com/office/powerpoint/2010/main" val="13144365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Temporal reasoning in question answering systems involves understanding and reasoning about time-related information within questions and candidate answers. The slide likely explains how relation databases, which might include obituaries and biographical dictionaries, can be used to cross-reference temporal data. For example, if IBM Watson receives a statement like "In 1594 he took a job as a tax collector in Andalusia," it needs to consider the historical context to filter out answers that are not temporally feasible, like suggesting Henry David Thoreau, who was born in 1817, long after 1594. On the other hand, Miguel de Cervantes could be a possible answer since he was alive during that time.</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45</a:t>
            </a:fld>
            <a:endParaRPr lang="en-US"/>
          </a:p>
        </p:txBody>
      </p:sp>
    </p:spTree>
    <p:extLst>
      <p:ext uri="{BB962C8B-B14F-4D97-AF65-F5344CB8AC3E}">
        <p14:creationId xmlns:p14="http://schemas.microsoft.com/office/powerpoint/2010/main" val="3498446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question answering systems use geospatial knowledge to answer questions related to locations. Such systems might rely on geographical databases like geonames.org to understand and verify information about places. For instance, if a question asks for an "Asian city," Beijing would be a correct answer because it is a well-known city in Asia. Geospatial reasoning also involves understanding relative positions, as in recognizing that California is southwest of Montana. These capabilities require access to reliable geographical data sources that provide information about city locations, country boundaries, and other spatial attributes.</a:t>
            </a:r>
          </a:p>
        </p:txBody>
      </p:sp>
      <p:sp>
        <p:nvSpPr>
          <p:cNvPr id="4" name="Slide Number Placeholder 3"/>
          <p:cNvSpPr>
            <a:spLocks noGrp="1"/>
          </p:cNvSpPr>
          <p:nvPr>
            <p:ph type="sldNum" sz="quarter" idx="5"/>
          </p:nvPr>
        </p:nvSpPr>
        <p:spPr/>
        <p:txBody>
          <a:bodyPr/>
          <a:lstStyle/>
          <a:p>
            <a:fld id="{3EB9031F-EB71-7642-8F3C-6FDC1408CB92}" type="slidenum">
              <a:rPr lang="en-US" smtClean="0"/>
              <a:pPr/>
              <a:t>46</a:t>
            </a:fld>
            <a:endParaRPr lang="en-US"/>
          </a:p>
        </p:txBody>
      </p:sp>
    </p:spTree>
    <p:extLst>
      <p:ext uri="{BB962C8B-B14F-4D97-AF65-F5344CB8AC3E}">
        <p14:creationId xmlns:p14="http://schemas.microsoft.com/office/powerpoint/2010/main" val="40017899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47</a:t>
            </a:fld>
            <a:endParaRPr lang="en-US"/>
          </a:p>
        </p:txBody>
      </p:sp>
    </p:spTree>
    <p:extLst>
      <p:ext uri="{BB962C8B-B14F-4D97-AF65-F5344CB8AC3E}">
        <p14:creationId xmlns:p14="http://schemas.microsoft.com/office/powerpoint/2010/main" val="446266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simple question answering which we are using in our day to day life nowadays.</a:t>
            </a:r>
          </a:p>
        </p:txBody>
      </p:sp>
      <p:sp>
        <p:nvSpPr>
          <p:cNvPr id="4" name="Slide Number Placeholder 3"/>
          <p:cNvSpPr>
            <a:spLocks noGrp="1"/>
          </p:cNvSpPr>
          <p:nvPr>
            <p:ph type="sldNum" sz="quarter" idx="5"/>
          </p:nvPr>
        </p:nvSpPr>
        <p:spPr/>
        <p:txBody>
          <a:bodyPr/>
          <a:lstStyle/>
          <a:p>
            <a:fld id="{3EB9031F-EB71-7642-8F3C-6FDC1408CB92}" type="slidenum">
              <a:rPr lang="en-US" smtClean="0"/>
              <a:pPr/>
              <a:t>5</a:t>
            </a:fld>
            <a:endParaRPr lang="en-US"/>
          </a:p>
        </p:txBody>
      </p:sp>
    </p:spTree>
    <p:extLst>
      <p:ext uri="{BB962C8B-B14F-4D97-AF65-F5344CB8AC3E}">
        <p14:creationId xmlns:p14="http://schemas.microsoft.com/office/powerpoint/2010/main" val="3435324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a:t>
            </a:fld>
            <a:endParaRPr lang="en-US"/>
          </a:p>
        </p:txBody>
      </p:sp>
    </p:spTree>
    <p:extLst>
      <p:ext uri="{BB962C8B-B14F-4D97-AF65-F5344CB8AC3E}">
        <p14:creationId xmlns:p14="http://schemas.microsoft.com/office/powerpoint/2010/main" val="2396063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of a QA system is to understand the question and give an answer that is correct and helpful.</a:t>
            </a:r>
          </a:p>
          <a:p>
            <a:r>
              <a:rPr lang="en-US" dirty="0"/>
              <a:t>QA systems can be based on various techniques, including </a:t>
            </a:r>
            <a:r>
              <a:rPr lang="en-US" dirty="0">
                <a:hlinkClick r:id="rId3"/>
              </a:rPr>
              <a:t>information retrieval</a:t>
            </a:r>
            <a:r>
              <a:rPr lang="en-US" dirty="0"/>
              <a:t>, knowledge-based, generative, and rule-based approaches. Each method has its strengths and weaknesses, and the choice of method depends on the project’s specific needs.</a:t>
            </a:r>
          </a:p>
          <a:p>
            <a:r>
              <a:rPr lang="en-US" dirty="0"/>
              <a:t>QA systems can be used in many places, like customer service, search engines, healthcare, education, finance, e-commerce, voice assistants, chatbots, and virtual assistants.</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a:t>
            </a:fld>
            <a:endParaRPr lang="en-US"/>
          </a:p>
        </p:txBody>
      </p:sp>
    </p:spTree>
    <p:extLst>
      <p:ext uri="{BB962C8B-B14F-4D97-AF65-F5344CB8AC3E}">
        <p14:creationId xmlns:p14="http://schemas.microsoft.com/office/powerpoint/2010/main" val="3005405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types of Question Answering</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8</a:t>
            </a:fld>
            <a:endParaRPr lang="en-US"/>
          </a:p>
        </p:txBody>
      </p:sp>
    </p:spTree>
    <p:extLst>
      <p:ext uri="{BB962C8B-B14F-4D97-AF65-F5344CB8AC3E}">
        <p14:creationId xmlns:p14="http://schemas.microsoft.com/office/powerpoint/2010/main" val="2072919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52C8F228-47A9-EA47-92CC-A6272FA8C734}" type="slidenum">
              <a:rPr lang="en-US"/>
              <a:pPr/>
              <a:t>9</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r>
              <a:rPr lang="en-US" dirty="0"/>
              <a:t>Question answering (QA) systems are designed to provide concise, relevant answers to questions posed by users in natural language. These systems come in various types, each suited to different kinds of tasks and data sources. Here are the main types of question answering systems:</a:t>
            </a:r>
          </a:p>
          <a:p>
            <a:pPr>
              <a:buFont typeface="+mj-lt"/>
              <a:buAutoNum type="arabicPeriod"/>
            </a:pPr>
            <a:r>
              <a:rPr lang="en-US" b="1" dirty="0"/>
              <a:t>Closed-domain QA</a:t>
            </a:r>
            <a:r>
              <a:rPr lang="en-US" dirty="0"/>
              <a:t>: This type of QA system focuses on answering questions within a specific domain or subject area, such as medicine, law, or finance. They rely on domain-specific data and are often optimized to handle the jargon and intricacies of their focused areas.</a:t>
            </a:r>
          </a:p>
          <a:p>
            <a:pPr>
              <a:buFont typeface="+mj-lt"/>
              <a:buAutoNum type="arabicPeriod"/>
            </a:pPr>
            <a:r>
              <a:rPr lang="en-US" b="1" dirty="0"/>
              <a:t>Open-domain QA</a:t>
            </a:r>
            <a:r>
              <a:rPr lang="en-US" dirty="0"/>
              <a:t>: Unlike closed-domain QA, open-domain systems attempt to answer questions on a wide range of topics without being restricted to a specific subject area. These systems typically require access to vast amounts of general knowledge and use the internet or large databases like Wikipedia to find answers.</a:t>
            </a:r>
          </a:p>
          <a:p>
            <a:pPr>
              <a:buFont typeface="+mj-lt"/>
              <a:buAutoNum type="arabicPeriod"/>
            </a:pPr>
            <a:r>
              <a:rPr lang="en-US" b="1" dirty="0"/>
              <a:t>Factoid QA</a:t>
            </a:r>
            <a:r>
              <a:rPr lang="en-US" dirty="0"/>
              <a:t>: These systems answer questions that can be responded to with brief facts, such as specific names, dates, or places. For example, "What is the capital of France?" would be a typical factoid question.</a:t>
            </a:r>
          </a:p>
          <a:p>
            <a:pPr>
              <a:buFont typeface="+mj-lt"/>
              <a:buAutoNum type="arabicPeriod"/>
            </a:pPr>
            <a:r>
              <a:rPr lang="en-US" b="1" dirty="0"/>
              <a:t>Non-factoid QA</a:t>
            </a:r>
            <a:r>
              <a:rPr lang="en-US" dirty="0"/>
              <a:t>: This category includes systems that handle more complex questions that require detailed, often explanatory answers. For example, "How does photosynthesis work?" would be a non-factoid question.</a:t>
            </a:r>
          </a:p>
          <a:p>
            <a:pPr eaLnBrk="1" hangingPunct="1"/>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pic>
        <p:nvPicPr>
          <p:cNvPr id="9" name="Picture 8" descr="wordcloud2.jpg"/>
          <p:cNvPicPr>
            <a:picLocks noChangeAspect="1"/>
          </p:cNvPicPr>
          <p:nvPr userDrawn="1"/>
        </p:nvPicPr>
        <p:blipFill rotWithShape="1">
          <a:blip r:embed="rId2"/>
          <a:srcRect l="19740" t="8415" r="20308" b="8153"/>
          <a:stretch/>
        </p:blipFill>
        <p:spPr>
          <a:xfrm>
            <a:off x="781451" y="165818"/>
            <a:ext cx="2647549" cy="4768132"/>
          </a:xfrm>
          <a:prstGeom prst="rect">
            <a:avLst/>
          </a:prstGeom>
        </p:spPr>
      </p:pic>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07211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C1DFA8D9-15F1-AF4D-8149-0C26EB27AC9C}" type="slidenum">
              <a:rPr lang="en-US"/>
              <a:pPr/>
              <a:t>‹#›</a:t>
            </a:fld>
            <a:endParaRPr lang="en-US"/>
          </a:p>
        </p:txBody>
      </p:sp>
    </p:spTree>
    <p:extLst>
      <p:ext uri="{BB962C8B-B14F-4D97-AF65-F5344CB8AC3E}">
        <p14:creationId xmlns:p14="http://schemas.microsoft.com/office/powerpoint/2010/main" val="3316983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285750"/>
            <a:ext cx="2114550" cy="44005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85750"/>
            <a:ext cx="619125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6857BED9-9427-674C-8047-314E304C86F8}" type="slidenum">
              <a:rPr lang="en-US"/>
              <a:pPr/>
              <a:t>‹#›</a:t>
            </a:fld>
            <a:endParaRPr lang="en-US"/>
          </a:p>
        </p:txBody>
      </p:sp>
    </p:spTree>
    <p:extLst>
      <p:ext uri="{BB962C8B-B14F-4D97-AF65-F5344CB8AC3E}">
        <p14:creationId xmlns:p14="http://schemas.microsoft.com/office/powerpoint/2010/main" val="3743081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68580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5181600" y="4705350"/>
            <a:ext cx="1981200" cy="342900"/>
          </a:xfrm>
          <a:ln/>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xfrm>
            <a:off x="2286000" y="4705350"/>
            <a:ext cx="2895600" cy="342900"/>
          </a:xfrm>
          <a:ln/>
        </p:spPr>
        <p:txBody>
          <a:bodyPr/>
          <a:lstStyle>
            <a:lvl1pPr>
              <a:defRPr/>
            </a:lvl1pPr>
          </a:lstStyle>
          <a:p>
            <a:pPr>
              <a:defRPr/>
            </a:pPr>
            <a:endParaRPr lang="en-US" dirty="0"/>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817706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68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85344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6858000" y="4705350"/>
            <a:ext cx="1981200" cy="342900"/>
          </a:xfrm>
          <a:ln/>
        </p:spPr>
        <p:txBody>
          <a:bodyPr/>
          <a:lstStyle>
            <a:lvl1pPr>
              <a:defRPr/>
            </a:lvl1pPr>
          </a:lstStyle>
          <a:p>
            <a:pPr>
              <a:defRPr/>
            </a:pPr>
            <a:endParaRPr lang="en-US"/>
          </a:p>
        </p:txBody>
      </p:sp>
      <p:sp>
        <p:nvSpPr>
          <p:cNvPr id="5" name="Rectangle 6"/>
          <p:cNvSpPr>
            <a:spLocks noGrp="1" noChangeArrowheads="1"/>
          </p:cNvSpPr>
          <p:nvPr>
            <p:ph type="ftr" sz="quarter" idx="11"/>
          </p:nvPr>
        </p:nvSpPr>
        <p:spPr>
          <a:xfrm>
            <a:off x="3048000" y="470535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386176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2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9C2BDC8F-D922-0A4E-AAA0-9C7D97FF3D71}" type="slidenum">
              <a:rPr lang="en-US"/>
              <a:pPr/>
              <a:t>‹#›</a:t>
            </a:fld>
            <a:endParaRPr lang="en-US"/>
          </a:p>
        </p:txBody>
      </p:sp>
    </p:spTree>
    <p:extLst>
      <p:ext uri="{BB962C8B-B14F-4D97-AF65-F5344CB8AC3E}">
        <p14:creationId xmlns:p14="http://schemas.microsoft.com/office/powerpoint/2010/main" val="231173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672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
          <p:cNvSpPr>
            <a:spLocks noGrp="1" noChangeArrowheads="1"/>
          </p:cNvSpPr>
          <p:nvPr>
            <p:ph type="dt" sz="half" idx="10"/>
          </p:nvPr>
        </p:nvSpPr>
        <p:spPr>
          <a:xfrm>
            <a:off x="6096000" y="4705350"/>
            <a:ext cx="1981200" cy="342900"/>
          </a:xfrm>
          <a:ln/>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2667000" y="4686300"/>
            <a:ext cx="2895600" cy="342900"/>
          </a:xfrm>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BAC7A63A-31A1-2C4C-95AA-A445DBCAB174}"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639134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fld id="{03BC7101-16EA-C942-850C-355264FDE9E8}" type="slidenum">
              <a:rPr lang="en-US"/>
              <a:pPr/>
              <a:t>‹#›</a:t>
            </a:fld>
            <a:endParaRPr lang="en-US"/>
          </a:p>
        </p:txBody>
      </p:sp>
      <p:sp>
        <p:nvSpPr>
          <p:cNvPr id="6"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18628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394127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0"/>
            <a:ext cx="3008313" cy="871538"/>
          </a:xfrm>
        </p:spPr>
        <p:txBody>
          <a:bodyPr/>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2343150"/>
            <a:ext cx="3008313" cy="22514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83729988-E849-C549-AA67-252EA40F09C2}"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833127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497882B1-C6D6-A945-BB8B-B7B1B12471B5}" type="slidenum">
              <a:rPr lang="en-US"/>
              <a:pPr/>
              <a:t>‹#›</a:t>
            </a:fld>
            <a:endParaRPr lang="en-US"/>
          </a:p>
        </p:txBody>
      </p:sp>
    </p:spTree>
    <p:extLst>
      <p:ext uri="{BB962C8B-B14F-4D97-AF65-F5344CB8AC3E}">
        <p14:creationId xmlns:p14="http://schemas.microsoft.com/office/powerpoint/2010/main" val="1506046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1371600" y="381000"/>
            <a:ext cx="74676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9" name="Rectangle 4"/>
          <p:cNvSpPr>
            <a:spLocks noGrp="1" noChangeArrowheads="1"/>
          </p:cNvSpPr>
          <p:nvPr>
            <p:ph type="body" idx="1"/>
          </p:nvPr>
        </p:nvSpPr>
        <p:spPr bwMode="auto">
          <a:xfrm>
            <a:off x="304800" y="1352550"/>
            <a:ext cx="7772400" cy="333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4805" name="Rectangle 5"/>
          <p:cNvSpPr>
            <a:spLocks noGrp="1" noChangeArrowheads="1"/>
          </p:cNvSpPr>
          <p:nvPr>
            <p:ph type="dt" sz="half" idx="2"/>
          </p:nvPr>
        </p:nvSpPr>
        <p:spPr bwMode="auto">
          <a:xfrm>
            <a:off x="60960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a:defRPr/>
            </a:pPr>
            <a:endParaRPr lang="en-US" dirty="0"/>
          </a:p>
        </p:txBody>
      </p:sp>
      <p:sp>
        <p:nvSpPr>
          <p:cNvPr id="204806" name="Rectangle 6"/>
          <p:cNvSpPr>
            <a:spLocks noGrp="1" noChangeArrowheads="1"/>
          </p:cNvSpPr>
          <p:nvPr>
            <p:ph type="ftr" sz="quarter" idx="3"/>
          </p:nvPr>
        </p:nvSpPr>
        <p:spPr bwMode="auto">
          <a:xfrm>
            <a:off x="2743200" y="46863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a:defRPr/>
            </a:pPr>
            <a:endParaRPr lang="en-US" dirty="0"/>
          </a:p>
        </p:txBody>
      </p:sp>
      <p:sp>
        <p:nvSpPr>
          <p:cNvPr id="204807" name="Rectangle 7"/>
          <p:cNvSpPr>
            <a:spLocks noGrp="1" noChangeArrowheads="1"/>
          </p:cNvSpPr>
          <p:nvPr>
            <p:ph type="sldNum" sz="quarter" idx="4"/>
          </p:nvPr>
        </p:nvSpPr>
        <p:spPr bwMode="auto">
          <a:xfrm>
            <a:off x="3048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fld id="{91F816EA-24CC-2048-859A-C5EA9F275392}" type="slidenum">
              <a:rPr lang="en-US" smtClean="0"/>
              <a:pPr/>
              <a:t>‹#›</a:t>
            </a:fld>
            <a:endParaRPr lang="en-US" dirty="0"/>
          </a:p>
        </p:txBody>
      </p:sp>
      <p:pic>
        <p:nvPicPr>
          <p:cNvPr id="10" name="Picture 9"/>
          <p:cNvPicPr>
            <a:picLocks noChangeAspect="1"/>
          </p:cNvPicPr>
          <p:nvPr/>
        </p:nvPicPr>
        <p:blipFill>
          <a:blip r:embed="rId16"/>
          <a:stretch>
            <a:fillRect/>
          </a:stretch>
        </p:blipFill>
        <p:spPr>
          <a:xfrm>
            <a:off x="274056" y="325348"/>
            <a:ext cx="868944" cy="874802"/>
          </a:xfrm>
          <a:prstGeom prst="rect">
            <a:avLst/>
          </a:prstGeom>
        </p:spPr>
      </p:pic>
      <p:sp>
        <p:nvSpPr>
          <p:cNvPr id="8" name="TextBox 7"/>
          <p:cNvSpPr txBox="1"/>
          <p:nvPr/>
        </p:nvSpPr>
        <p:spPr>
          <a:xfrm>
            <a:off x="76200" y="8750"/>
            <a:ext cx="1295400" cy="261610"/>
          </a:xfrm>
          <a:prstGeom prst="rect">
            <a:avLst/>
          </a:prstGeom>
          <a:noFill/>
        </p:spPr>
        <p:txBody>
          <a:bodyPr wrap="square" lIns="0" rIns="0" rtlCol="0">
            <a:spAutoFit/>
          </a:bodyPr>
          <a:lstStyle/>
          <a:p>
            <a:pPr algn="ctr"/>
            <a:r>
              <a:rPr lang="en-US" sz="1100" dirty="0">
                <a:solidFill>
                  <a:srgbClr val="A4001D"/>
                </a:solidFill>
                <a:latin typeface="+mn-lt"/>
              </a:rPr>
              <a:t>Dan Jurafsky</a:t>
            </a:r>
          </a:p>
        </p:txBody>
      </p:sp>
    </p:spTree>
  </p:cSld>
  <p:clrMap bg1="lt1" tx1="dk1" bg2="lt2" tx2="dk2" accent1="accent1" accent2="accent2" accent3="accent3" accent4="accent4" accent5="accent5" accent6="accent6" hlink="hlink" folHlink="folHlink"/>
  <p:sldLayoutIdLst>
    <p:sldLayoutId id="2147483710"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1" r:id="rId13"/>
    <p:sldLayoutId id="2147483712" r:id="rId14"/>
  </p:sldLayoutIdLst>
  <p:hf hdr="0" ftr="0" dt="0"/>
  <p:txStyles>
    <p:titleStyle>
      <a:lvl1pPr algn="l"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p:titleStyle>
    <p:body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huggingface.co/tasks/text-generatio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huggingface.co/tasks/question-answeri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Question_answering"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4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CF80867-18C0-2875-D281-473D70CF610C}"/>
              </a:ext>
            </a:extLst>
          </p:cNvPr>
          <p:cNvSpPr>
            <a:spLocks noGrp="1"/>
          </p:cNvSpPr>
          <p:nvPr>
            <p:ph type="title"/>
          </p:nvPr>
        </p:nvSpPr>
        <p:spPr>
          <a:xfrm>
            <a:off x="3581400" y="361950"/>
            <a:ext cx="7467600" cy="742950"/>
          </a:xfrm>
        </p:spPr>
        <p:txBody>
          <a:bodyPr/>
          <a:lstStyle/>
          <a:p>
            <a:r>
              <a:rPr lang="en-US" sz="4000" dirty="0">
                <a:solidFill>
                  <a:srgbClr val="FF0000"/>
                </a:solidFill>
              </a:rPr>
              <a:t>Question Answering</a:t>
            </a:r>
          </a:p>
        </p:txBody>
      </p:sp>
      <p:sp>
        <p:nvSpPr>
          <p:cNvPr id="4" name="Slide Number Placeholder 3">
            <a:extLst>
              <a:ext uri="{FF2B5EF4-FFF2-40B4-BE49-F238E27FC236}">
                <a16:creationId xmlns:a16="http://schemas.microsoft.com/office/drawing/2014/main" id="{7A2E853B-B3D1-417A-D36F-7761B0DA23A8}"/>
              </a:ext>
            </a:extLst>
          </p:cNvPr>
          <p:cNvSpPr>
            <a:spLocks noGrp="1"/>
          </p:cNvSpPr>
          <p:nvPr>
            <p:ph type="sldNum" sz="quarter" idx="12"/>
          </p:nvPr>
        </p:nvSpPr>
        <p:spPr>
          <a:xfrm>
            <a:off x="304800" y="4705350"/>
            <a:ext cx="1981200" cy="342900"/>
          </a:xfrm>
        </p:spPr>
        <p:txBody>
          <a:bodyPr wrap="square" anchor="t">
            <a:normAutofit/>
          </a:bodyPr>
          <a:lstStyle/>
          <a:p>
            <a:pPr>
              <a:spcAft>
                <a:spcPts val="600"/>
              </a:spcAft>
            </a:pPr>
            <a:fld id="{10F35DC5-7E65-8247-99AB-4E984F8A921E}" type="slidenum">
              <a:rPr lang="en-US" smtClean="0"/>
              <a:pPr>
                <a:spcAft>
                  <a:spcPts val="600"/>
                </a:spcAft>
              </a:pPr>
              <a:t>1</a:t>
            </a:fld>
            <a:endParaRPr lang="en-US"/>
          </a:p>
        </p:txBody>
      </p:sp>
    </p:spTree>
    <p:extLst>
      <p:ext uri="{BB962C8B-B14F-4D97-AF65-F5344CB8AC3E}">
        <p14:creationId xmlns:p14="http://schemas.microsoft.com/office/powerpoint/2010/main" val="4048097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1BC297-7BF6-CE10-B517-3287A059E0E2}"/>
              </a:ext>
            </a:extLst>
          </p:cNvPr>
          <p:cNvSpPr>
            <a:spLocks noGrp="1"/>
          </p:cNvSpPr>
          <p:nvPr>
            <p:ph idx="1"/>
          </p:nvPr>
        </p:nvSpPr>
        <p:spPr>
          <a:xfrm>
            <a:off x="304800" y="209550"/>
            <a:ext cx="8534400" cy="4476750"/>
          </a:xfrm>
        </p:spPr>
        <p:txBody>
          <a:bodyPr/>
          <a:lstStyle/>
          <a:p>
            <a:pPr>
              <a:buFont typeface="Arial" panose="020B0604020202020204" pitchFamily="34" charset="0"/>
              <a:buChar char="•"/>
            </a:pPr>
            <a:r>
              <a:rPr lang="en-US" sz="2000" b="1" dirty="0"/>
              <a:t>Extractive QA:</a:t>
            </a:r>
            <a:r>
              <a:rPr lang="en-US" sz="2000" dirty="0"/>
              <a:t> The model </a:t>
            </a:r>
            <a:r>
              <a:rPr lang="en-US" sz="2000" b="1" dirty="0"/>
              <a:t>extracts</a:t>
            </a:r>
            <a:r>
              <a:rPr lang="en-US" sz="2000" dirty="0"/>
              <a:t> the answer from a context. The context here could be a provided text, a table or even HTML! This is usually solved with BERT-like models.</a:t>
            </a:r>
          </a:p>
          <a:p>
            <a:pPr>
              <a:buFont typeface="Arial" panose="020B0604020202020204" pitchFamily="34" charset="0"/>
              <a:buChar char="•"/>
            </a:pPr>
            <a:r>
              <a:rPr lang="en-US" sz="2000" b="1" dirty="0"/>
              <a:t>Open Generative QA:</a:t>
            </a:r>
            <a:r>
              <a:rPr lang="en-US" sz="2000" dirty="0"/>
              <a:t> The model </a:t>
            </a:r>
            <a:r>
              <a:rPr lang="en-US" sz="2000" b="1" dirty="0"/>
              <a:t>generates</a:t>
            </a:r>
            <a:r>
              <a:rPr lang="en-US" sz="2000" dirty="0"/>
              <a:t> free text directly based on the context. You can learn more about the Text Generation task in </a:t>
            </a:r>
            <a:r>
              <a:rPr lang="en-US" sz="2000" dirty="0">
                <a:hlinkClick r:id="rId3"/>
              </a:rPr>
              <a:t>its page</a:t>
            </a:r>
            <a:r>
              <a:rPr lang="en-US" sz="2000" dirty="0"/>
              <a:t>.</a:t>
            </a:r>
          </a:p>
          <a:p>
            <a:pPr>
              <a:buFont typeface="Arial" panose="020B0604020202020204" pitchFamily="34" charset="0"/>
              <a:buChar char="•"/>
            </a:pPr>
            <a:r>
              <a:rPr lang="en-US" sz="2000" b="1" dirty="0"/>
              <a:t>Closed Generative QA:</a:t>
            </a:r>
            <a:r>
              <a:rPr lang="en-US" sz="2000" dirty="0"/>
              <a:t> In this case, no context is provided. The answer is completely generated by a model.</a:t>
            </a:r>
          </a:p>
          <a:p>
            <a:r>
              <a:rPr lang="en-US" sz="2000" dirty="0"/>
              <a:t>Moreover, QA systems differ in where answers are taken from.</a:t>
            </a:r>
          </a:p>
          <a:p>
            <a:pPr>
              <a:buFont typeface="Arial" panose="020B0604020202020204" pitchFamily="34" charset="0"/>
              <a:buChar char="•"/>
            </a:pPr>
            <a:r>
              <a:rPr lang="en-US" sz="2000" dirty="0">
                <a:hlinkClick r:id="rId4"/>
              </a:rPr>
              <a:t>Open QA</a:t>
            </a:r>
            <a:r>
              <a:rPr lang="en-US" sz="2000" dirty="0"/>
              <a:t>: The answer is taken from a context.</a:t>
            </a:r>
          </a:p>
          <a:p>
            <a:pPr>
              <a:buFont typeface="Arial" panose="020B0604020202020204" pitchFamily="34" charset="0"/>
              <a:buChar char="•"/>
            </a:pPr>
            <a:r>
              <a:rPr lang="en-US" sz="2000" dirty="0">
                <a:hlinkClick r:id="rId4"/>
              </a:rPr>
              <a:t>Closed QA</a:t>
            </a:r>
            <a:r>
              <a:rPr lang="en-US" sz="2000" dirty="0"/>
              <a:t>: No context is provided and the answer is completely generated by a model.</a:t>
            </a:r>
          </a:p>
          <a:p>
            <a:endParaRPr lang="en-US" sz="2000" dirty="0"/>
          </a:p>
        </p:txBody>
      </p:sp>
      <p:sp>
        <p:nvSpPr>
          <p:cNvPr id="4" name="Slide Number Placeholder 3">
            <a:extLst>
              <a:ext uri="{FF2B5EF4-FFF2-40B4-BE49-F238E27FC236}">
                <a16:creationId xmlns:a16="http://schemas.microsoft.com/office/drawing/2014/main" id="{4795B535-0FBA-C210-BEFB-433E95D23125}"/>
              </a:ext>
            </a:extLst>
          </p:cNvPr>
          <p:cNvSpPr>
            <a:spLocks noGrp="1"/>
          </p:cNvSpPr>
          <p:nvPr>
            <p:ph type="sldNum" sz="quarter" idx="12"/>
          </p:nvPr>
        </p:nvSpPr>
        <p:spPr/>
        <p:txBody>
          <a:bodyPr/>
          <a:lstStyle/>
          <a:p>
            <a:fld id="{10F35DC5-7E65-8247-99AB-4E984F8A921E}" type="slidenum">
              <a:rPr lang="en-US" smtClean="0"/>
              <a:pPr/>
              <a:t>10</a:t>
            </a:fld>
            <a:endParaRPr lang="en-US"/>
          </a:p>
        </p:txBody>
      </p:sp>
    </p:spTree>
    <p:extLst>
      <p:ext uri="{BB962C8B-B14F-4D97-AF65-F5344CB8AC3E}">
        <p14:creationId xmlns:p14="http://schemas.microsoft.com/office/powerpoint/2010/main" val="1747815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hatbot&#10;&#10;Description automatically generated">
            <a:extLst>
              <a:ext uri="{FF2B5EF4-FFF2-40B4-BE49-F238E27FC236}">
                <a16:creationId xmlns:a16="http://schemas.microsoft.com/office/drawing/2014/main" id="{72817566-3693-9A44-3D14-CF965DB874AF}"/>
              </a:ext>
            </a:extLst>
          </p:cNvPr>
          <p:cNvPicPr>
            <a:picLocks noGrp="1" noChangeAspect="1"/>
          </p:cNvPicPr>
          <p:nvPr>
            <p:ph idx="1"/>
          </p:nvPr>
        </p:nvPicPr>
        <p:blipFill>
          <a:blip r:embed="rId3"/>
          <a:stretch>
            <a:fillRect/>
          </a:stretch>
        </p:blipFill>
        <p:spPr>
          <a:xfrm>
            <a:off x="762000" y="819150"/>
            <a:ext cx="7924800" cy="3733800"/>
          </a:xfrm>
        </p:spPr>
      </p:pic>
      <p:sp>
        <p:nvSpPr>
          <p:cNvPr id="4" name="Slide Number Placeholder 3">
            <a:extLst>
              <a:ext uri="{FF2B5EF4-FFF2-40B4-BE49-F238E27FC236}">
                <a16:creationId xmlns:a16="http://schemas.microsoft.com/office/drawing/2014/main" id="{8CB6531E-332F-2F70-AB8B-C0C1DD6D0B8F}"/>
              </a:ext>
            </a:extLst>
          </p:cNvPr>
          <p:cNvSpPr>
            <a:spLocks noGrp="1"/>
          </p:cNvSpPr>
          <p:nvPr>
            <p:ph type="sldNum" sz="quarter" idx="12"/>
          </p:nvPr>
        </p:nvSpPr>
        <p:spPr/>
        <p:txBody>
          <a:bodyPr/>
          <a:lstStyle/>
          <a:p>
            <a:fld id="{10F35DC5-7E65-8247-99AB-4E984F8A921E}" type="slidenum">
              <a:rPr lang="en-US" smtClean="0"/>
              <a:pPr/>
              <a:t>11</a:t>
            </a:fld>
            <a:endParaRPr lang="en-US"/>
          </a:p>
        </p:txBody>
      </p:sp>
    </p:spTree>
    <p:extLst>
      <p:ext uri="{BB962C8B-B14F-4D97-AF65-F5344CB8AC3E}">
        <p14:creationId xmlns:p14="http://schemas.microsoft.com/office/powerpoint/2010/main" val="4265278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1371600" y="0"/>
            <a:ext cx="7467600" cy="1123950"/>
          </a:xfrm>
        </p:spPr>
        <p:txBody>
          <a:bodyPr/>
          <a:lstStyle/>
          <a:p>
            <a:pPr eaLnBrk="1" hangingPunct="1"/>
            <a:r>
              <a:rPr lang="en-US" dirty="0"/>
              <a:t>Commercial systems: </a:t>
            </a:r>
            <a:br>
              <a:rPr lang="en-US" dirty="0"/>
            </a:br>
            <a:r>
              <a:rPr lang="en-US" dirty="0"/>
              <a:t>mainly factoid questions</a:t>
            </a:r>
          </a:p>
        </p:txBody>
      </p:sp>
      <p:graphicFrame>
        <p:nvGraphicFramePr>
          <p:cNvPr id="2" name="Content Placeholder 1"/>
          <p:cNvGraphicFramePr>
            <a:graphicFrameLocks noGrp="1"/>
          </p:cNvGraphicFramePr>
          <p:nvPr>
            <p:ph sz="quarter" idx="1"/>
            <p:extLst>
              <p:ext uri="{D42A27DB-BD31-4B8C-83A1-F6EECF244321}">
                <p14:modId xmlns:p14="http://schemas.microsoft.com/office/powerpoint/2010/main" val="728913107"/>
              </p:ext>
            </p:extLst>
          </p:nvPr>
        </p:nvGraphicFramePr>
        <p:xfrm>
          <a:off x="304800" y="1352550"/>
          <a:ext cx="8534400" cy="3505200"/>
        </p:xfrm>
        <a:graphic>
          <a:graphicData uri="http://schemas.openxmlformats.org/drawingml/2006/table">
            <a:tbl>
              <a:tblPr firstRow="1" bandRow="1">
                <a:tableStyleId>{5C22544A-7EE6-4342-B048-85BDC9FD1C3A}</a:tableStyleId>
              </a:tblPr>
              <a:tblGrid>
                <a:gridCol w="4267200">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a:t>Where is the Louvre Museum located?</a:t>
                      </a:r>
                    </a:p>
                  </a:txBody>
                  <a:tcPr/>
                </a:tc>
                <a:tc>
                  <a:txBody>
                    <a:bodyPr/>
                    <a:lstStyle/>
                    <a:p>
                      <a:r>
                        <a:rPr lang="en-US" dirty="0"/>
                        <a:t>In Paris, France</a:t>
                      </a:r>
                    </a:p>
                  </a:txBody>
                  <a:tcPr/>
                </a:tc>
                <a:extLst>
                  <a:ext uri="{0D108BD9-81ED-4DB2-BD59-A6C34878D82A}">
                    <a16:rowId xmlns:a16="http://schemas.microsoft.com/office/drawing/2014/main" val="10001"/>
                  </a:ext>
                </a:extLst>
              </a:tr>
              <a:tr h="370840">
                <a:tc>
                  <a:txBody>
                    <a:bodyPr/>
                    <a:lstStyle/>
                    <a:p>
                      <a:r>
                        <a:rPr lang="en-US" dirty="0"/>
                        <a:t>What’s the abbreviation</a:t>
                      </a:r>
                      <a:r>
                        <a:rPr lang="en-US" baseline="0" dirty="0"/>
                        <a:t> for limited partnership?</a:t>
                      </a:r>
                      <a:endParaRPr lang="en-US" dirty="0"/>
                    </a:p>
                  </a:txBody>
                  <a:tcPr/>
                </a:tc>
                <a:tc>
                  <a:txBody>
                    <a:bodyPr/>
                    <a:lstStyle/>
                    <a:p>
                      <a:r>
                        <a:rPr lang="en-US" dirty="0"/>
                        <a:t>L.P.</a:t>
                      </a:r>
                    </a:p>
                  </a:txBody>
                  <a:tcPr/>
                </a:tc>
                <a:extLst>
                  <a:ext uri="{0D108BD9-81ED-4DB2-BD59-A6C34878D82A}">
                    <a16:rowId xmlns:a16="http://schemas.microsoft.com/office/drawing/2014/main" val="10002"/>
                  </a:ext>
                </a:extLst>
              </a:tr>
              <a:tr h="370840">
                <a:tc>
                  <a:txBody>
                    <a:bodyPr/>
                    <a:lstStyle/>
                    <a:p>
                      <a:r>
                        <a:rPr lang="en-US" dirty="0"/>
                        <a:t>What</a:t>
                      </a:r>
                      <a:r>
                        <a:rPr lang="en-US" baseline="0" dirty="0"/>
                        <a:t> are the names of Odin’s ravens?</a:t>
                      </a:r>
                      <a:endParaRPr lang="en-US" dirty="0"/>
                    </a:p>
                  </a:txBody>
                  <a:tcPr/>
                </a:tc>
                <a:tc>
                  <a:txBody>
                    <a:bodyPr/>
                    <a:lstStyle/>
                    <a:p>
                      <a:r>
                        <a:rPr lang="en-US" dirty="0" err="1"/>
                        <a:t>Huginn</a:t>
                      </a:r>
                      <a:r>
                        <a:rPr lang="en-US" dirty="0"/>
                        <a:t> and </a:t>
                      </a:r>
                      <a:r>
                        <a:rPr lang="en-US" dirty="0" err="1"/>
                        <a:t>Muninn</a:t>
                      </a:r>
                      <a:endParaRPr lang="en-US" dirty="0"/>
                    </a:p>
                  </a:txBody>
                  <a:tcPr/>
                </a:tc>
                <a:extLst>
                  <a:ext uri="{0D108BD9-81ED-4DB2-BD59-A6C34878D82A}">
                    <a16:rowId xmlns:a16="http://schemas.microsoft.com/office/drawing/2014/main" val="10003"/>
                  </a:ext>
                </a:extLst>
              </a:tr>
              <a:tr h="370840">
                <a:tc>
                  <a:txBody>
                    <a:bodyPr/>
                    <a:lstStyle/>
                    <a:p>
                      <a:r>
                        <a:rPr lang="en-US" dirty="0"/>
                        <a:t>What</a:t>
                      </a:r>
                      <a:r>
                        <a:rPr lang="en-US" baseline="0" dirty="0"/>
                        <a:t> currency is used in China?</a:t>
                      </a:r>
                      <a:endParaRPr lang="en-US" dirty="0"/>
                    </a:p>
                  </a:txBody>
                  <a:tcPr/>
                </a:tc>
                <a:tc>
                  <a:txBody>
                    <a:bodyPr/>
                    <a:lstStyle/>
                    <a:p>
                      <a:r>
                        <a:rPr lang="en-US" dirty="0"/>
                        <a:t>The </a:t>
                      </a:r>
                      <a:r>
                        <a:rPr lang="en-US" dirty="0" err="1"/>
                        <a:t>yuan</a:t>
                      </a:r>
                      <a:endParaRPr lang="en-US" dirty="0"/>
                    </a:p>
                  </a:txBody>
                  <a:tcPr/>
                </a:tc>
                <a:extLst>
                  <a:ext uri="{0D108BD9-81ED-4DB2-BD59-A6C34878D82A}">
                    <a16:rowId xmlns:a16="http://schemas.microsoft.com/office/drawing/2014/main" val="10004"/>
                  </a:ext>
                </a:extLst>
              </a:tr>
              <a:tr h="370840">
                <a:tc>
                  <a:txBody>
                    <a:bodyPr/>
                    <a:lstStyle/>
                    <a:p>
                      <a:r>
                        <a:rPr lang="en-US" dirty="0"/>
                        <a:t>What kind of nuts are used in marzipan?</a:t>
                      </a:r>
                    </a:p>
                  </a:txBody>
                  <a:tcPr/>
                </a:tc>
                <a:tc>
                  <a:txBody>
                    <a:bodyPr/>
                    <a:lstStyle/>
                    <a:p>
                      <a:r>
                        <a:rPr lang="en-US" dirty="0"/>
                        <a:t>almonds</a:t>
                      </a:r>
                    </a:p>
                  </a:txBody>
                  <a:tcPr/>
                </a:tc>
                <a:extLst>
                  <a:ext uri="{0D108BD9-81ED-4DB2-BD59-A6C34878D82A}">
                    <a16:rowId xmlns:a16="http://schemas.microsoft.com/office/drawing/2014/main" val="10005"/>
                  </a:ext>
                </a:extLst>
              </a:tr>
              <a:tr h="370840">
                <a:tc>
                  <a:txBody>
                    <a:bodyPr/>
                    <a:lstStyle/>
                    <a:p>
                      <a:r>
                        <a:rPr lang="en-US" dirty="0"/>
                        <a:t>What instrument does Max Roach play?</a:t>
                      </a:r>
                    </a:p>
                  </a:txBody>
                  <a:tcPr/>
                </a:tc>
                <a:tc>
                  <a:txBody>
                    <a:bodyPr/>
                    <a:lstStyle/>
                    <a:p>
                      <a:r>
                        <a:rPr lang="en-US" dirty="0"/>
                        <a:t>drums</a:t>
                      </a:r>
                    </a:p>
                  </a:txBody>
                  <a:tcPr/>
                </a:tc>
                <a:extLst>
                  <a:ext uri="{0D108BD9-81ED-4DB2-BD59-A6C34878D82A}">
                    <a16:rowId xmlns:a16="http://schemas.microsoft.com/office/drawing/2014/main" val="10006"/>
                  </a:ext>
                </a:extLst>
              </a:tr>
              <a:tr h="370840">
                <a:tc>
                  <a:txBody>
                    <a:bodyPr/>
                    <a:lstStyle/>
                    <a:p>
                      <a:r>
                        <a:rPr lang="en-US" dirty="0"/>
                        <a:t>What is the telephone number for Stanford University?</a:t>
                      </a:r>
                    </a:p>
                  </a:txBody>
                  <a:tcPr/>
                </a:tc>
                <a:tc>
                  <a:txBody>
                    <a:bodyPr/>
                    <a:lstStyle/>
                    <a:p>
                      <a:r>
                        <a:rPr lang="en-US" dirty="0"/>
                        <a:t>650-723-2300</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750774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33EA-3AD1-DD59-3D77-D6E18CED0AAD}"/>
              </a:ext>
            </a:extLst>
          </p:cNvPr>
          <p:cNvSpPr>
            <a:spLocks noGrp="1"/>
          </p:cNvSpPr>
          <p:nvPr>
            <p:ph type="title"/>
          </p:nvPr>
        </p:nvSpPr>
        <p:spPr>
          <a:xfrm>
            <a:off x="336030" y="574311"/>
            <a:ext cx="7467600" cy="742950"/>
          </a:xfrm>
        </p:spPr>
        <p:txBody>
          <a:bodyPr/>
          <a:lstStyle/>
          <a:p>
            <a:r>
              <a:rPr lang="en-US" b="1" dirty="0"/>
              <a:t>Question-Answering System</a:t>
            </a:r>
            <a:br>
              <a:rPr lang="en-US" b="1" dirty="0"/>
            </a:br>
            <a:endParaRPr lang="en-US" dirty="0"/>
          </a:p>
        </p:txBody>
      </p:sp>
      <p:pic>
        <p:nvPicPr>
          <p:cNvPr id="6" name="Content Placeholder 5" descr="A diagram of a document&#10;&#10;Description automatically generated">
            <a:extLst>
              <a:ext uri="{FF2B5EF4-FFF2-40B4-BE49-F238E27FC236}">
                <a16:creationId xmlns:a16="http://schemas.microsoft.com/office/drawing/2014/main" id="{34C2644B-1311-4B15-247F-8CE78B5FFB6D}"/>
              </a:ext>
            </a:extLst>
          </p:cNvPr>
          <p:cNvPicPr>
            <a:picLocks noGrp="1" noChangeAspect="1"/>
          </p:cNvPicPr>
          <p:nvPr>
            <p:ph idx="1"/>
          </p:nvPr>
        </p:nvPicPr>
        <p:blipFill>
          <a:blip r:embed="rId3"/>
          <a:stretch>
            <a:fillRect/>
          </a:stretch>
        </p:blipFill>
        <p:spPr>
          <a:xfrm>
            <a:off x="914400" y="819150"/>
            <a:ext cx="6889230" cy="3962400"/>
          </a:xfrm>
        </p:spPr>
      </p:pic>
      <p:sp>
        <p:nvSpPr>
          <p:cNvPr id="4" name="Slide Number Placeholder 3">
            <a:extLst>
              <a:ext uri="{FF2B5EF4-FFF2-40B4-BE49-F238E27FC236}">
                <a16:creationId xmlns:a16="http://schemas.microsoft.com/office/drawing/2014/main" id="{9AF84C28-E634-CDBA-BDEF-62204DE3B0DF}"/>
              </a:ext>
            </a:extLst>
          </p:cNvPr>
          <p:cNvSpPr>
            <a:spLocks noGrp="1"/>
          </p:cNvSpPr>
          <p:nvPr>
            <p:ph type="sldNum" sz="quarter" idx="12"/>
          </p:nvPr>
        </p:nvSpPr>
        <p:spPr/>
        <p:txBody>
          <a:bodyPr/>
          <a:lstStyle/>
          <a:p>
            <a:fld id="{10F35DC5-7E65-8247-99AB-4E984F8A921E}" type="slidenum">
              <a:rPr lang="en-US" smtClean="0"/>
              <a:pPr/>
              <a:t>13</a:t>
            </a:fld>
            <a:endParaRPr lang="en-US"/>
          </a:p>
        </p:txBody>
      </p:sp>
    </p:spTree>
    <p:extLst>
      <p:ext uri="{BB962C8B-B14F-4D97-AF65-F5344CB8AC3E}">
        <p14:creationId xmlns:p14="http://schemas.microsoft.com/office/powerpoint/2010/main" val="2521545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190500"/>
            <a:ext cx="7467600" cy="742950"/>
          </a:xfrm>
        </p:spPr>
        <p:txBody>
          <a:bodyPr wrap="square" anchor="b">
            <a:normAutofit/>
          </a:bodyPr>
          <a:lstStyle/>
          <a:p>
            <a:r>
              <a:rPr lang="en-US" dirty="0"/>
              <a:t>Paradigms for QA</a:t>
            </a:r>
          </a:p>
        </p:txBody>
      </p:sp>
      <p:sp>
        <p:nvSpPr>
          <p:cNvPr id="4" name="Slide Number Placeholder 3"/>
          <p:cNvSpPr>
            <a:spLocks noGrp="1"/>
          </p:cNvSpPr>
          <p:nvPr>
            <p:ph type="sldNum" sz="quarter" idx="12"/>
          </p:nvPr>
        </p:nvSpPr>
        <p:spPr>
          <a:xfrm>
            <a:off x="304800" y="4705350"/>
            <a:ext cx="1981200" cy="342900"/>
          </a:xfrm>
        </p:spPr>
        <p:txBody>
          <a:bodyPr wrap="square" anchor="t">
            <a:normAutofit/>
          </a:bodyPr>
          <a:lstStyle/>
          <a:p>
            <a:pPr>
              <a:spcAft>
                <a:spcPts val="600"/>
              </a:spcAft>
            </a:pPr>
            <a:fld id="{10F35DC5-7E65-8247-99AB-4E984F8A921E}" type="slidenum">
              <a:rPr lang="en-US" smtClean="0"/>
              <a:pPr>
                <a:spcAft>
                  <a:spcPts val="600"/>
                </a:spcAft>
              </a:pPr>
              <a:t>14</a:t>
            </a:fld>
            <a:endParaRPr lang="en-US"/>
          </a:p>
        </p:txBody>
      </p:sp>
      <p:graphicFrame>
        <p:nvGraphicFramePr>
          <p:cNvPr id="8" name="Content Placeholder 2">
            <a:extLst>
              <a:ext uri="{FF2B5EF4-FFF2-40B4-BE49-F238E27FC236}">
                <a16:creationId xmlns:a16="http://schemas.microsoft.com/office/drawing/2014/main" id="{9EF070F8-E7FF-863B-6BB9-7407626D45FB}"/>
              </a:ext>
            </a:extLst>
          </p:cNvPr>
          <p:cNvGraphicFramePr>
            <a:graphicFrameLocks noGrp="1"/>
          </p:cNvGraphicFramePr>
          <p:nvPr>
            <p:ph idx="1"/>
            <p:extLst>
              <p:ext uri="{D42A27DB-BD31-4B8C-83A1-F6EECF244321}">
                <p14:modId xmlns:p14="http://schemas.microsoft.com/office/powerpoint/2010/main" val="967478968"/>
              </p:ext>
            </p:extLst>
          </p:nvPr>
        </p:nvGraphicFramePr>
        <p:xfrm>
          <a:off x="1066800" y="1247775"/>
          <a:ext cx="6858000" cy="3333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3847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questions can already be answered by web search</a:t>
            </a:r>
          </a:p>
        </p:txBody>
      </p:sp>
      <p:sp>
        <p:nvSpPr>
          <p:cNvPr id="3" name="Content Placeholder 2"/>
          <p:cNvSpPr>
            <a:spLocks noGrp="1"/>
          </p:cNvSpPr>
          <p:nvPr>
            <p:ph idx="1"/>
          </p:nvPr>
        </p:nvSpPr>
        <p:spPr/>
        <p:txBody>
          <a:bodyPr/>
          <a:lstStyle/>
          <a:p>
            <a:r>
              <a:rPr lang="en-US" dirty="0"/>
              <a:t>a</a:t>
            </a:r>
          </a:p>
        </p:txBody>
      </p:sp>
      <p:sp>
        <p:nvSpPr>
          <p:cNvPr id="4" name="Slide Number Placeholder 3"/>
          <p:cNvSpPr>
            <a:spLocks noGrp="1"/>
          </p:cNvSpPr>
          <p:nvPr>
            <p:ph type="sldNum" sz="quarter" idx="12"/>
          </p:nvPr>
        </p:nvSpPr>
        <p:spPr/>
        <p:txBody>
          <a:bodyPr/>
          <a:lstStyle/>
          <a:p>
            <a:fld id="{10F35DC5-7E65-8247-99AB-4E984F8A921E}" type="slidenum">
              <a:rPr lang="en-US" smtClean="0"/>
              <a:pPr/>
              <a:t>15</a:t>
            </a:fld>
            <a:endParaRPr lang="en-US"/>
          </a:p>
        </p:txBody>
      </p:sp>
      <p:pic>
        <p:nvPicPr>
          <p:cNvPr id="5" name="Picture 4" descr="od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76350"/>
            <a:ext cx="8013887" cy="3048000"/>
          </a:xfrm>
          <a:prstGeom prst="rect">
            <a:avLst/>
          </a:prstGeom>
        </p:spPr>
      </p:pic>
    </p:spTree>
    <p:extLst>
      <p:ext uri="{BB962C8B-B14F-4D97-AF65-F5344CB8AC3E}">
        <p14:creationId xmlns:p14="http://schemas.microsoft.com/office/powerpoint/2010/main" val="3911833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IR-based Question Answering</a:t>
            </a:r>
          </a:p>
        </p:txBody>
      </p:sp>
      <p:sp>
        <p:nvSpPr>
          <p:cNvPr id="3" name="Content Placeholder 2"/>
          <p:cNvSpPr>
            <a:spLocks noGrp="1"/>
          </p:cNvSpPr>
          <p:nvPr>
            <p:ph idx="1"/>
          </p:nvPr>
        </p:nvSpPr>
        <p:spPr/>
        <p:txBody>
          <a:bodyPr/>
          <a:lstStyle/>
          <a:p>
            <a:r>
              <a:rPr lang="en-US" dirty="0"/>
              <a:t>a</a:t>
            </a:r>
          </a:p>
        </p:txBody>
      </p:sp>
      <p:sp>
        <p:nvSpPr>
          <p:cNvPr id="4" name="Slide Number Placeholder 3"/>
          <p:cNvSpPr>
            <a:spLocks noGrp="1"/>
          </p:cNvSpPr>
          <p:nvPr>
            <p:ph type="sldNum" sz="quarter" idx="12"/>
          </p:nvPr>
        </p:nvSpPr>
        <p:spPr/>
        <p:txBody>
          <a:bodyPr/>
          <a:lstStyle/>
          <a:p>
            <a:fld id="{10F35DC5-7E65-8247-99AB-4E984F8A921E}" type="slidenum">
              <a:rPr lang="en-US" smtClean="0"/>
              <a:pPr/>
              <a:t>16</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2512"/>
            <a:ext cx="7848600" cy="3596981"/>
          </a:xfrm>
          <a:prstGeom prst="rect">
            <a:avLst/>
          </a:prstGeom>
        </p:spPr>
      </p:pic>
    </p:spTree>
    <p:extLst>
      <p:ext uri="{BB962C8B-B14F-4D97-AF65-F5344CB8AC3E}">
        <p14:creationId xmlns:p14="http://schemas.microsoft.com/office/powerpoint/2010/main" val="2240429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533400" y="294516"/>
            <a:ext cx="7543800" cy="742950"/>
          </a:xfrm>
        </p:spPr>
        <p:txBody>
          <a:bodyPr wrap="square" anchor="b">
            <a:normAutofit/>
          </a:bodyPr>
          <a:lstStyle/>
          <a:p>
            <a:pPr eaLnBrk="1" hangingPunct="1"/>
            <a:r>
              <a:rPr lang="en-US" dirty="0"/>
              <a:t>IR-based Factoid QA</a:t>
            </a:r>
          </a:p>
        </p:txBody>
      </p:sp>
      <p:sp>
        <p:nvSpPr>
          <p:cNvPr id="59395" name="Rectangle 3"/>
          <p:cNvSpPr>
            <a:spLocks noGrp="1" noChangeArrowheads="1"/>
          </p:cNvSpPr>
          <p:nvPr>
            <p:ph sz="half" idx="1"/>
          </p:nvPr>
        </p:nvSpPr>
        <p:spPr>
          <a:xfrm>
            <a:off x="304800" y="1314450"/>
            <a:ext cx="3810000" cy="3371850"/>
          </a:xfrm>
        </p:spPr>
        <p:txBody>
          <a:bodyPr wrap="square" anchor="t">
            <a:normAutofit/>
          </a:bodyPr>
          <a:lstStyle/>
          <a:p>
            <a:pPr eaLnBrk="1" hangingPunct="1">
              <a:lnSpc>
                <a:spcPct val="90000"/>
              </a:lnSpc>
            </a:pPr>
            <a:r>
              <a:rPr lang="en-US" sz="1300" dirty="0"/>
              <a:t>QUESTION PROCESSING</a:t>
            </a:r>
          </a:p>
          <a:p>
            <a:pPr lvl="1">
              <a:lnSpc>
                <a:spcPct val="90000"/>
              </a:lnSpc>
            </a:pPr>
            <a:r>
              <a:rPr lang="en-US" sz="1300" dirty="0"/>
              <a:t>Detect question type, answer type, focus, relations</a:t>
            </a:r>
          </a:p>
          <a:p>
            <a:pPr lvl="1">
              <a:lnSpc>
                <a:spcPct val="90000"/>
              </a:lnSpc>
            </a:pPr>
            <a:r>
              <a:rPr lang="en-US" sz="1300" dirty="0"/>
              <a:t>Formulate queries to send to a search engine</a:t>
            </a:r>
          </a:p>
          <a:p>
            <a:pPr>
              <a:lnSpc>
                <a:spcPct val="90000"/>
              </a:lnSpc>
            </a:pPr>
            <a:r>
              <a:rPr lang="en-US" sz="1300" dirty="0"/>
              <a:t>PASSAGE RETRIEVAL</a:t>
            </a:r>
          </a:p>
          <a:p>
            <a:pPr lvl="1">
              <a:lnSpc>
                <a:spcPct val="90000"/>
              </a:lnSpc>
            </a:pPr>
            <a:r>
              <a:rPr lang="en-US" sz="1300" dirty="0"/>
              <a:t>Retrieve ranked documents</a:t>
            </a:r>
          </a:p>
          <a:p>
            <a:pPr lvl="1">
              <a:lnSpc>
                <a:spcPct val="90000"/>
              </a:lnSpc>
            </a:pPr>
            <a:r>
              <a:rPr lang="en-US" sz="1300" dirty="0"/>
              <a:t>Break into suitable passages and </a:t>
            </a:r>
            <a:r>
              <a:rPr lang="en-US" sz="1300" dirty="0" err="1"/>
              <a:t>rerank</a:t>
            </a:r>
            <a:endParaRPr lang="en-US" sz="1300" dirty="0"/>
          </a:p>
          <a:p>
            <a:pPr>
              <a:lnSpc>
                <a:spcPct val="90000"/>
              </a:lnSpc>
            </a:pPr>
            <a:r>
              <a:rPr lang="en-US" sz="1300" dirty="0"/>
              <a:t>ANSWER PROCESSING</a:t>
            </a:r>
          </a:p>
          <a:p>
            <a:pPr lvl="1">
              <a:lnSpc>
                <a:spcPct val="90000"/>
              </a:lnSpc>
            </a:pPr>
            <a:r>
              <a:rPr lang="en-US" sz="1300" dirty="0"/>
              <a:t>Extract candidate answers</a:t>
            </a:r>
          </a:p>
          <a:p>
            <a:pPr lvl="1">
              <a:lnSpc>
                <a:spcPct val="90000"/>
              </a:lnSpc>
            </a:pPr>
            <a:r>
              <a:rPr lang="en-US" sz="1300" dirty="0"/>
              <a:t>Rank candidates </a:t>
            </a:r>
          </a:p>
          <a:p>
            <a:pPr lvl="2">
              <a:lnSpc>
                <a:spcPct val="90000"/>
              </a:lnSpc>
            </a:pPr>
            <a:r>
              <a:rPr lang="en-US" sz="1300" dirty="0"/>
              <a:t>using evidence from the text and external sources</a:t>
            </a:r>
          </a:p>
        </p:txBody>
      </p:sp>
      <p:pic>
        <p:nvPicPr>
          <p:cNvPr id="2" name="Picture 1">
            <a:extLst>
              <a:ext uri="{FF2B5EF4-FFF2-40B4-BE49-F238E27FC236}">
                <a16:creationId xmlns:a16="http://schemas.microsoft.com/office/drawing/2014/main" id="{2100FD32-0713-A6C1-217E-5B7FDEC3E089}"/>
              </a:ext>
            </a:extLst>
          </p:cNvPr>
          <p:cNvPicPr>
            <a:picLocks noChangeAspect="1"/>
          </p:cNvPicPr>
          <p:nvPr/>
        </p:nvPicPr>
        <p:blipFill>
          <a:blip r:embed="rId3"/>
          <a:stretch>
            <a:fillRect/>
          </a:stretch>
        </p:blipFill>
        <p:spPr>
          <a:xfrm>
            <a:off x="3962400" y="1352550"/>
            <a:ext cx="4953000" cy="2743200"/>
          </a:xfrm>
          <a:prstGeom prst="rect">
            <a:avLst/>
          </a:prstGeom>
          <a:noFill/>
        </p:spPr>
      </p:pic>
      <p:sp>
        <p:nvSpPr>
          <p:cNvPr id="59400" name="Slide Number Placeholder 4">
            <a:extLst>
              <a:ext uri="{FF2B5EF4-FFF2-40B4-BE49-F238E27FC236}">
                <a16:creationId xmlns:a16="http://schemas.microsoft.com/office/drawing/2014/main" id="{7D5D6283-7A84-0949-BF2F-6E2DDBA28958}"/>
              </a:ext>
            </a:extLst>
          </p:cNvPr>
          <p:cNvSpPr>
            <a:spLocks noGrp="1"/>
          </p:cNvSpPr>
          <p:nvPr>
            <p:ph type="sldNum" sz="quarter" idx="12"/>
          </p:nvPr>
        </p:nvSpPr>
        <p:spPr>
          <a:xfrm>
            <a:off x="304800" y="4705350"/>
            <a:ext cx="1981200" cy="342900"/>
          </a:xfrm>
        </p:spPr>
        <p:txBody>
          <a:bodyPr/>
          <a:lstStyle/>
          <a:p>
            <a:pPr>
              <a:spcAft>
                <a:spcPts val="600"/>
              </a:spcAft>
            </a:pPr>
            <a:fld id="{BAC7A63A-31A1-2C4C-95AA-A445DBCAB174}" type="slidenum">
              <a:rPr lang="en-US"/>
              <a:pPr>
                <a:spcAft>
                  <a:spcPts val="600"/>
                </a:spcAft>
              </a:pPr>
              <a:t>17</a:t>
            </a:fld>
            <a:endParaRPr lang="en-US"/>
          </a:p>
        </p:txBody>
      </p:sp>
    </p:spTree>
    <p:extLst>
      <p:ext uri="{BB962C8B-B14F-4D97-AF65-F5344CB8AC3E}">
        <p14:creationId xmlns:p14="http://schemas.microsoft.com/office/powerpoint/2010/main" val="3904681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1000"/>
            <a:ext cx="7467600" cy="742950"/>
          </a:xfrm>
        </p:spPr>
        <p:txBody>
          <a:bodyPr wrap="square" anchor="b">
            <a:normAutofit/>
          </a:bodyPr>
          <a:lstStyle/>
          <a:p>
            <a:r>
              <a:rPr lang="en-US" dirty="0"/>
              <a:t>Knowledge-based approaches (</a:t>
            </a:r>
            <a:r>
              <a:rPr lang="en-US" dirty="0" err="1"/>
              <a:t>Siri</a:t>
            </a:r>
            <a:r>
              <a:rPr lang="en-US" dirty="0"/>
              <a:t>)</a:t>
            </a:r>
          </a:p>
        </p:txBody>
      </p:sp>
      <p:sp>
        <p:nvSpPr>
          <p:cNvPr id="3" name="Content Placeholder 2"/>
          <p:cNvSpPr>
            <a:spLocks noGrp="1"/>
          </p:cNvSpPr>
          <p:nvPr>
            <p:ph sz="half" idx="1"/>
          </p:nvPr>
        </p:nvSpPr>
        <p:spPr>
          <a:xfrm>
            <a:off x="304800" y="1314450"/>
            <a:ext cx="3810000" cy="3371850"/>
          </a:xfrm>
        </p:spPr>
        <p:txBody>
          <a:bodyPr wrap="square" anchor="t">
            <a:normAutofit/>
          </a:bodyPr>
          <a:lstStyle/>
          <a:p>
            <a:pPr>
              <a:lnSpc>
                <a:spcPct val="90000"/>
              </a:lnSpc>
            </a:pPr>
            <a:r>
              <a:rPr lang="en-US" sz="1700"/>
              <a:t>Build a semantic representation of the query</a:t>
            </a:r>
          </a:p>
          <a:p>
            <a:pPr lvl="1">
              <a:lnSpc>
                <a:spcPct val="90000"/>
              </a:lnSpc>
            </a:pPr>
            <a:r>
              <a:rPr lang="en-US" sz="1700"/>
              <a:t>Times, dates, locations, entities, numeric quantities</a:t>
            </a:r>
          </a:p>
          <a:p>
            <a:pPr>
              <a:lnSpc>
                <a:spcPct val="90000"/>
              </a:lnSpc>
            </a:pPr>
            <a:r>
              <a:rPr lang="en-US" sz="1700"/>
              <a:t>Map from this semantics to query structured data  or resources</a:t>
            </a:r>
          </a:p>
          <a:p>
            <a:pPr lvl="1">
              <a:lnSpc>
                <a:spcPct val="90000"/>
              </a:lnSpc>
            </a:pPr>
            <a:r>
              <a:rPr lang="en-US" sz="1700"/>
              <a:t>Geospatial databases</a:t>
            </a:r>
          </a:p>
          <a:p>
            <a:pPr lvl="1">
              <a:lnSpc>
                <a:spcPct val="90000"/>
              </a:lnSpc>
            </a:pPr>
            <a:r>
              <a:rPr lang="en-US" sz="1700"/>
              <a:t>Ontologies (Wikipedia </a:t>
            </a:r>
            <a:r>
              <a:rPr lang="en-US" sz="1700" err="1"/>
              <a:t>infoboxes</a:t>
            </a:r>
            <a:r>
              <a:rPr lang="en-US" sz="1700"/>
              <a:t>, </a:t>
            </a:r>
            <a:r>
              <a:rPr lang="en-US" sz="1700" err="1"/>
              <a:t>dbPedia</a:t>
            </a:r>
            <a:r>
              <a:rPr lang="en-US" sz="1700"/>
              <a:t>, </a:t>
            </a:r>
            <a:r>
              <a:rPr lang="en-US" sz="1700" err="1"/>
              <a:t>WordNet</a:t>
            </a:r>
            <a:r>
              <a:rPr lang="en-US" sz="1700"/>
              <a:t>, </a:t>
            </a:r>
            <a:r>
              <a:rPr lang="en-US" sz="1700" err="1"/>
              <a:t>Yago</a:t>
            </a:r>
            <a:r>
              <a:rPr lang="en-US" sz="1700"/>
              <a:t>)</a:t>
            </a:r>
          </a:p>
          <a:p>
            <a:pPr lvl="1">
              <a:lnSpc>
                <a:spcPct val="90000"/>
              </a:lnSpc>
            </a:pPr>
            <a:r>
              <a:rPr lang="en-US" sz="1700"/>
              <a:t>Restaurant review sources and reservation services</a:t>
            </a:r>
          </a:p>
          <a:p>
            <a:pPr lvl="1">
              <a:lnSpc>
                <a:spcPct val="90000"/>
              </a:lnSpc>
            </a:pPr>
            <a:r>
              <a:rPr lang="en-US" sz="1700"/>
              <a:t>Scientific databases</a:t>
            </a:r>
          </a:p>
          <a:p>
            <a:pPr>
              <a:lnSpc>
                <a:spcPct val="90000"/>
              </a:lnSpc>
            </a:pPr>
            <a:endParaRPr lang="en-US" sz="1700"/>
          </a:p>
        </p:txBody>
      </p:sp>
      <p:pic>
        <p:nvPicPr>
          <p:cNvPr id="5" name="Picture 4">
            <a:extLst>
              <a:ext uri="{FF2B5EF4-FFF2-40B4-BE49-F238E27FC236}">
                <a16:creationId xmlns:a16="http://schemas.microsoft.com/office/drawing/2014/main" id="{B1617E10-24DD-5D8A-4F93-2C083265FF63}"/>
              </a:ext>
            </a:extLst>
          </p:cNvPr>
          <p:cNvPicPr>
            <a:picLocks noChangeAspect="1"/>
          </p:cNvPicPr>
          <p:nvPr/>
        </p:nvPicPr>
        <p:blipFill>
          <a:blip r:embed="rId3"/>
          <a:stretch>
            <a:fillRect/>
          </a:stretch>
        </p:blipFill>
        <p:spPr>
          <a:xfrm>
            <a:off x="4267200" y="1576387"/>
            <a:ext cx="3810000" cy="2847975"/>
          </a:xfrm>
          <a:prstGeom prst="rect">
            <a:avLst/>
          </a:prstGeom>
          <a:noFill/>
        </p:spPr>
      </p:pic>
      <p:sp>
        <p:nvSpPr>
          <p:cNvPr id="4" name="Slide Number Placeholder 3"/>
          <p:cNvSpPr>
            <a:spLocks noGrp="1"/>
          </p:cNvSpPr>
          <p:nvPr>
            <p:ph type="sldNum" sz="quarter" idx="12"/>
          </p:nvPr>
        </p:nvSpPr>
        <p:spPr>
          <a:xfrm>
            <a:off x="304800" y="4705350"/>
            <a:ext cx="1981200" cy="342900"/>
          </a:xfrm>
        </p:spPr>
        <p:txBody>
          <a:bodyPr wrap="square" anchor="t">
            <a:normAutofit/>
          </a:bodyPr>
          <a:lstStyle/>
          <a:p>
            <a:pPr>
              <a:spcAft>
                <a:spcPts val="600"/>
              </a:spcAft>
            </a:pPr>
            <a:fld id="{10F35DC5-7E65-8247-99AB-4E984F8A921E}" type="slidenum">
              <a:rPr lang="en-US" smtClean="0"/>
              <a:pPr>
                <a:spcAft>
                  <a:spcPts val="600"/>
                </a:spcAft>
              </a:pPr>
              <a:t>18</a:t>
            </a:fld>
            <a:endParaRPr lang="en-US"/>
          </a:p>
        </p:txBody>
      </p:sp>
    </p:spTree>
    <p:extLst>
      <p:ext uri="{BB962C8B-B14F-4D97-AF65-F5344CB8AC3E}">
        <p14:creationId xmlns:p14="http://schemas.microsoft.com/office/powerpoint/2010/main" val="1498928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1000"/>
            <a:ext cx="7467600" cy="742950"/>
          </a:xfrm>
        </p:spPr>
        <p:txBody>
          <a:bodyPr wrap="square" anchor="b">
            <a:normAutofit/>
          </a:bodyPr>
          <a:lstStyle/>
          <a:p>
            <a:r>
              <a:rPr lang="en-US" dirty="0"/>
              <a:t>Hybrid approaches (IBM Watson)</a:t>
            </a:r>
          </a:p>
        </p:txBody>
      </p:sp>
      <p:pic>
        <p:nvPicPr>
          <p:cNvPr id="5" name="Picture 4">
            <a:extLst>
              <a:ext uri="{FF2B5EF4-FFF2-40B4-BE49-F238E27FC236}">
                <a16:creationId xmlns:a16="http://schemas.microsoft.com/office/drawing/2014/main" id="{D83B8030-D20D-371F-D36F-B2D9A88F595C}"/>
              </a:ext>
            </a:extLst>
          </p:cNvPr>
          <p:cNvPicPr>
            <a:picLocks noChangeAspect="1"/>
          </p:cNvPicPr>
          <p:nvPr/>
        </p:nvPicPr>
        <p:blipFill>
          <a:blip r:embed="rId3"/>
          <a:stretch>
            <a:fillRect/>
          </a:stretch>
        </p:blipFill>
        <p:spPr>
          <a:xfrm>
            <a:off x="304800" y="1581150"/>
            <a:ext cx="4038600" cy="2743200"/>
          </a:xfrm>
          <a:prstGeom prst="rect">
            <a:avLst/>
          </a:prstGeom>
          <a:noFill/>
        </p:spPr>
      </p:pic>
      <p:sp>
        <p:nvSpPr>
          <p:cNvPr id="3" name="Content Placeholder 2"/>
          <p:cNvSpPr>
            <a:spLocks noGrp="1"/>
          </p:cNvSpPr>
          <p:nvPr>
            <p:ph sz="half" idx="2"/>
          </p:nvPr>
        </p:nvSpPr>
        <p:spPr>
          <a:xfrm>
            <a:off x="4267200" y="1314450"/>
            <a:ext cx="3810000" cy="3371850"/>
          </a:xfrm>
        </p:spPr>
        <p:txBody>
          <a:bodyPr wrap="square" anchor="t">
            <a:normAutofit/>
          </a:bodyPr>
          <a:lstStyle/>
          <a:p>
            <a:pPr>
              <a:lnSpc>
                <a:spcPct val="90000"/>
              </a:lnSpc>
            </a:pPr>
            <a:r>
              <a:rPr lang="en-US" sz="1900"/>
              <a:t>Build a shallow semantic representation of the query</a:t>
            </a:r>
          </a:p>
          <a:p>
            <a:pPr>
              <a:lnSpc>
                <a:spcPct val="90000"/>
              </a:lnSpc>
            </a:pPr>
            <a:r>
              <a:rPr lang="en-US" sz="1900"/>
              <a:t>Generate answer candidates using IR methods</a:t>
            </a:r>
          </a:p>
          <a:p>
            <a:pPr lvl="1">
              <a:lnSpc>
                <a:spcPct val="90000"/>
              </a:lnSpc>
            </a:pPr>
            <a:r>
              <a:rPr lang="en-US" sz="1900"/>
              <a:t>Augmented with ontologies and semi-structured data</a:t>
            </a:r>
          </a:p>
          <a:p>
            <a:pPr>
              <a:lnSpc>
                <a:spcPct val="90000"/>
              </a:lnSpc>
            </a:pPr>
            <a:r>
              <a:rPr lang="en-US" sz="1900"/>
              <a:t>Score each candidate using richer knowledge sources</a:t>
            </a:r>
          </a:p>
          <a:p>
            <a:pPr lvl="1">
              <a:lnSpc>
                <a:spcPct val="90000"/>
              </a:lnSpc>
            </a:pPr>
            <a:r>
              <a:rPr lang="en-US" sz="1900"/>
              <a:t>Geospatial databases</a:t>
            </a:r>
          </a:p>
          <a:p>
            <a:pPr lvl="1">
              <a:lnSpc>
                <a:spcPct val="90000"/>
              </a:lnSpc>
            </a:pPr>
            <a:r>
              <a:rPr lang="en-US" sz="1900"/>
              <a:t>Temporal reasoning</a:t>
            </a:r>
          </a:p>
          <a:p>
            <a:pPr lvl="1">
              <a:lnSpc>
                <a:spcPct val="90000"/>
              </a:lnSpc>
            </a:pPr>
            <a:r>
              <a:rPr lang="en-US" sz="1900"/>
              <a:t>Taxonomical classification</a:t>
            </a:r>
          </a:p>
        </p:txBody>
      </p:sp>
      <p:sp>
        <p:nvSpPr>
          <p:cNvPr id="4" name="Slide Number Placeholder 3"/>
          <p:cNvSpPr>
            <a:spLocks noGrp="1"/>
          </p:cNvSpPr>
          <p:nvPr>
            <p:ph type="sldNum" sz="quarter" idx="12"/>
          </p:nvPr>
        </p:nvSpPr>
        <p:spPr>
          <a:xfrm>
            <a:off x="304800" y="4705350"/>
            <a:ext cx="1981200" cy="342900"/>
          </a:xfrm>
        </p:spPr>
        <p:txBody>
          <a:bodyPr wrap="square" anchor="t">
            <a:normAutofit/>
          </a:bodyPr>
          <a:lstStyle/>
          <a:p>
            <a:pPr>
              <a:spcAft>
                <a:spcPts val="600"/>
              </a:spcAft>
            </a:pPr>
            <a:fld id="{10F35DC5-7E65-8247-99AB-4E984F8A921E}" type="slidenum">
              <a:rPr lang="en-US" smtClean="0"/>
              <a:pPr>
                <a:spcAft>
                  <a:spcPts val="600"/>
                </a:spcAft>
              </a:pPr>
              <a:t>19</a:t>
            </a:fld>
            <a:endParaRPr lang="en-US"/>
          </a:p>
        </p:txBody>
      </p:sp>
    </p:spTree>
    <p:extLst>
      <p:ext uri="{BB962C8B-B14F-4D97-AF65-F5344CB8AC3E}">
        <p14:creationId xmlns:p14="http://schemas.microsoft.com/office/powerpoint/2010/main" val="2257406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144F4-47AA-FAAF-BDF4-971A1C8C5A78}"/>
              </a:ext>
            </a:extLst>
          </p:cNvPr>
          <p:cNvSpPr>
            <a:spLocks noGrp="1"/>
          </p:cNvSpPr>
          <p:nvPr>
            <p:ph type="title"/>
          </p:nvPr>
        </p:nvSpPr>
        <p:spPr>
          <a:xfrm>
            <a:off x="190501" y="691700"/>
            <a:ext cx="8458200" cy="742950"/>
          </a:xfrm>
        </p:spPr>
        <p:txBody>
          <a:bodyPr wrap="square" anchor="b">
            <a:noAutofit/>
          </a:bodyPr>
          <a:lstStyle/>
          <a:p>
            <a:pPr>
              <a:lnSpc>
                <a:spcPct val="90000"/>
              </a:lnSpc>
            </a:pPr>
            <a:r>
              <a:rPr lang="en-US" dirty="0"/>
              <a:t>What is Question Answering?</a:t>
            </a:r>
            <a:br>
              <a:rPr lang="en-US" dirty="0"/>
            </a:br>
            <a:endParaRPr lang="en-US" dirty="0"/>
          </a:p>
        </p:txBody>
      </p:sp>
      <p:sp>
        <p:nvSpPr>
          <p:cNvPr id="3" name="Content Placeholder 2">
            <a:extLst>
              <a:ext uri="{FF2B5EF4-FFF2-40B4-BE49-F238E27FC236}">
                <a16:creationId xmlns:a16="http://schemas.microsoft.com/office/drawing/2014/main" id="{64F5996B-ED7B-A7E0-3D30-3136624F2D70}"/>
              </a:ext>
            </a:extLst>
          </p:cNvPr>
          <p:cNvSpPr>
            <a:spLocks noGrp="1"/>
          </p:cNvSpPr>
          <p:nvPr>
            <p:ph sz="half" idx="1"/>
          </p:nvPr>
        </p:nvSpPr>
        <p:spPr>
          <a:xfrm>
            <a:off x="304800" y="1314450"/>
            <a:ext cx="4038600" cy="3371850"/>
          </a:xfrm>
        </p:spPr>
        <p:txBody>
          <a:bodyPr wrap="square" anchor="t">
            <a:normAutofit/>
          </a:bodyPr>
          <a:lstStyle/>
          <a:p>
            <a:pPr marL="0" indent="0">
              <a:buNone/>
            </a:pPr>
            <a:r>
              <a:rPr lang="en-US" sz="2200" dirty="0">
                <a:hlinkClick r:id="rId3"/>
              </a:rPr>
              <a:t>Question Answering</a:t>
            </a:r>
            <a:r>
              <a:rPr lang="en-US" sz="2200" dirty="0"/>
              <a:t> models are able to retrieve the answer to a question from a given text. This is useful for searching for an answer in a document. Depending on the model used, the answer can be directly extracted from text or generated from scratch.</a:t>
            </a:r>
          </a:p>
        </p:txBody>
      </p:sp>
      <p:pic>
        <p:nvPicPr>
          <p:cNvPr id="6" name="Picture 5" descr="Pen placed on top of a signature line">
            <a:extLst>
              <a:ext uri="{FF2B5EF4-FFF2-40B4-BE49-F238E27FC236}">
                <a16:creationId xmlns:a16="http://schemas.microsoft.com/office/drawing/2014/main" id="{2849B024-2980-2A08-4B4D-609AB4DB4D3D}"/>
              </a:ext>
            </a:extLst>
          </p:cNvPr>
          <p:cNvPicPr>
            <a:picLocks noChangeAspect="1"/>
          </p:cNvPicPr>
          <p:nvPr/>
        </p:nvPicPr>
        <p:blipFill rotWithShape="1">
          <a:blip r:embed="rId4"/>
          <a:srcRect l="9253" r="-3" b="-3"/>
          <a:stretch/>
        </p:blipFill>
        <p:spPr>
          <a:xfrm>
            <a:off x="4724400" y="1428750"/>
            <a:ext cx="3810000" cy="2802480"/>
          </a:xfrm>
          <a:prstGeom prst="rect">
            <a:avLst/>
          </a:prstGeom>
          <a:noFill/>
        </p:spPr>
      </p:pic>
      <p:sp>
        <p:nvSpPr>
          <p:cNvPr id="4" name="Slide Number Placeholder 3">
            <a:extLst>
              <a:ext uri="{FF2B5EF4-FFF2-40B4-BE49-F238E27FC236}">
                <a16:creationId xmlns:a16="http://schemas.microsoft.com/office/drawing/2014/main" id="{FCA0A104-7E0B-9DE0-31F9-60D9DB7662C7}"/>
              </a:ext>
            </a:extLst>
          </p:cNvPr>
          <p:cNvSpPr>
            <a:spLocks noGrp="1"/>
          </p:cNvSpPr>
          <p:nvPr>
            <p:ph type="sldNum" sz="quarter" idx="12"/>
          </p:nvPr>
        </p:nvSpPr>
        <p:spPr>
          <a:xfrm>
            <a:off x="304800" y="4705350"/>
            <a:ext cx="1981200" cy="342900"/>
          </a:xfrm>
        </p:spPr>
        <p:txBody>
          <a:bodyPr wrap="square" anchor="t">
            <a:normAutofit/>
          </a:bodyPr>
          <a:lstStyle/>
          <a:p>
            <a:pPr>
              <a:spcAft>
                <a:spcPts val="600"/>
              </a:spcAft>
            </a:pPr>
            <a:fld id="{10F35DC5-7E65-8247-99AB-4E984F8A921E}" type="slidenum">
              <a:rPr lang="en-US" smtClean="0"/>
              <a:pPr>
                <a:spcAft>
                  <a:spcPts val="600"/>
                </a:spcAft>
              </a:pPr>
              <a:t>2</a:t>
            </a:fld>
            <a:endParaRPr lang="en-US"/>
          </a:p>
        </p:txBody>
      </p:sp>
    </p:spTree>
    <p:extLst>
      <p:ext uri="{BB962C8B-B14F-4D97-AF65-F5344CB8AC3E}">
        <p14:creationId xmlns:p14="http://schemas.microsoft.com/office/powerpoint/2010/main" val="705051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5" name="Rectangle 2"/>
          <p:cNvSpPr>
            <a:spLocks noGrp="1" noChangeArrowheads="1"/>
          </p:cNvSpPr>
          <p:nvPr>
            <p:ph type="title"/>
          </p:nvPr>
        </p:nvSpPr>
        <p:spPr>
          <a:xfrm>
            <a:off x="1371600" y="133350"/>
            <a:ext cx="7467600" cy="742950"/>
          </a:xfrm>
        </p:spPr>
        <p:txBody>
          <a:bodyPr/>
          <a:lstStyle/>
          <a:p>
            <a:r>
              <a:rPr lang="en-US" dirty="0"/>
              <a:t>Factoid Q/A</a:t>
            </a:r>
          </a:p>
        </p:txBody>
      </p:sp>
      <p:sp>
        <p:nvSpPr>
          <p:cNvPr id="2" name="Content Placeholder 1"/>
          <p:cNvSpPr>
            <a:spLocks noGrp="1"/>
          </p:cNvSpPr>
          <p:nvPr>
            <p:ph idx="1"/>
          </p:nvPr>
        </p:nvSpPr>
        <p:spPr/>
        <p:txBody>
          <a:bodyPr/>
          <a:lstStyle/>
          <a:p>
            <a:endParaRPr lang="en-US"/>
          </a:p>
        </p:txBody>
      </p:sp>
      <p:sp>
        <p:nvSpPr>
          <p:cNvPr id="25604" name="Slide Number Placeholder 5"/>
          <p:cNvSpPr>
            <a:spLocks noGrp="1"/>
          </p:cNvSpPr>
          <p:nvPr>
            <p:ph type="sldNum" sz="quarter" idx="12"/>
          </p:nvPr>
        </p:nvSpPr>
        <p:spPr>
          <a:prstGeom prst="rect">
            <a:avLst/>
          </a:prstGeom>
          <a:noFill/>
        </p:spPr>
        <p:txBody>
          <a:bodyPr/>
          <a:lstStyle/>
          <a:p>
            <a:fld id="{14F20C92-F6E7-2E42-B820-9D71ACB65FEF}" type="slidenum">
              <a:rPr lang="en-US" smtClean="0"/>
              <a:pPr/>
              <a:t>20</a:t>
            </a:fld>
            <a:endParaRPr lang="en-US"/>
          </a:p>
        </p:txBody>
      </p:sp>
      <p:pic>
        <p:nvPicPr>
          <p:cNvPr id="2560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400" y="1200150"/>
            <a:ext cx="8935992" cy="2762613"/>
          </a:xfrm>
          <a:prstGeom prst="rect">
            <a:avLst/>
          </a:prstGeom>
          <a:noFill/>
          <a:ln w="9525">
            <a:noFill/>
            <a:miter lim="800000"/>
            <a:headEnd/>
            <a:tailEnd/>
          </a:ln>
        </p:spPr>
      </p:pic>
    </p:spTree>
    <p:extLst>
      <p:ext uri="{BB962C8B-B14F-4D97-AF65-F5344CB8AC3E}">
        <p14:creationId xmlns:p14="http://schemas.microsoft.com/office/powerpoint/2010/main" val="3020107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701" name="Rectangle 2"/>
          <p:cNvSpPr>
            <a:spLocks noGrp="1" noChangeArrowheads="1"/>
          </p:cNvSpPr>
          <p:nvPr>
            <p:ph type="title"/>
          </p:nvPr>
        </p:nvSpPr>
        <p:spPr>
          <a:xfrm>
            <a:off x="990600" y="228600"/>
            <a:ext cx="7467600" cy="742950"/>
          </a:xfrm>
        </p:spPr>
        <p:txBody>
          <a:bodyPr wrap="square" anchor="b">
            <a:normAutofit/>
          </a:bodyPr>
          <a:lstStyle/>
          <a:p>
            <a:pPr>
              <a:lnSpc>
                <a:spcPct val="90000"/>
              </a:lnSpc>
            </a:pPr>
            <a:r>
              <a:rPr lang="en-US" sz="2200"/>
              <a:t>Question Processing</a:t>
            </a:r>
            <a:br>
              <a:rPr lang="en-US" sz="2200"/>
            </a:br>
            <a:r>
              <a:rPr lang="en-US" sz="2200"/>
              <a:t>Things to extract from the question</a:t>
            </a:r>
          </a:p>
        </p:txBody>
      </p:sp>
      <p:sp>
        <p:nvSpPr>
          <p:cNvPr id="29700" name="Slide Number Placeholder 5"/>
          <p:cNvSpPr>
            <a:spLocks noGrp="1"/>
          </p:cNvSpPr>
          <p:nvPr>
            <p:ph type="sldNum" sz="quarter" idx="12"/>
          </p:nvPr>
        </p:nvSpPr>
        <p:spPr>
          <a:xfrm>
            <a:off x="304800" y="4705350"/>
            <a:ext cx="1981200" cy="342900"/>
          </a:xfrm>
        </p:spPr>
        <p:txBody>
          <a:bodyPr wrap="square" anchor="t">
            <a:normAutofit/>
          </a:bodyPr>
          <a:lstStyle/>
          <a:p>
            <a:pPr>
              <a:spcAft>
                <a:spcPts val="600"/>
              </a:spcAft>
            </a:pPr>
            <a:fld id="{148A8E31-5390-F747-B1DA-CC182341B44D}" type="slidenum">
              <a:rPr lang="en-US" smtClean="0"/>
              <a:pPr>
                <a:spcAft>
                  <a:spcPts val="600"/>
                </a:spcAft>
              </a:pPr>
              <a:t>21</a:t>
            </a:fld>
            <a:endParaRPr lang="en-US"/>
          </a:p>
        </p:txBody>
      </p:sp>
      <p:graphicFrame>
        <p:nvGraphicFramePr>
          <p:cNvPr id="29704" name="Rectangle 3">
            <a:extLst>
              <a:ext uri="{FF2B5EF4-FFF2-40B4-BE49-F238E27FC236}">
                <a16:creationId xmlns:a16="http://schemas.microsoft.com/office/drawing/2014/main" id="{36442809-8C9B-1597-6AD7-732EB66C1376}"/>
              </a:ext>
            </a:extLst>
          </p:cNvPr>
          <p:cNvGraphicFramePr>
            <a:graphicFrameLocks noGrp="1"/>
          </p:cNvGraphicFramePr>
          <p:nvPr>
            <p:ph idx="1"/>
            <p:extLst>
              <p:ext uri="{D42A27DB-BD31-4B8C-83A1-F6EECF244321}">
                <p14:modId xmlns:p14="http://schemas.microsoft.com/office/powerpoint/2010/main" val="2779024987"/>
              </p:ext>
            </p:extLst>
          </p:nvPr>
        </p:nvGraphicFramePr>
        <p:xfrm>
          <a:off x="304800" y="1352550"/>
          <a:ext cx="8534400" cy="3333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0305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701" name="Rectangle 2"/>
          <p:cNvSpPr>
            <a:spLocks noGrp="1" noChangeArrowheads="1"/>
          </p:cNvSpPr>
          <p:nvPr>
            <p:ph type="title"/>
          </p:nvPr>
        </p:nvSpPr>
        <p:spPr>
          <a:xfrm>
            <a:off x="1447800" y="666750"/>
            <a:ext cx="7467600" cy="742950"/>
          </a:xfrm>
        </p:spPr>
        <p:txBody>
          <a:bodyPr/>
          <a:lstStyle/>
          <a:p>
            <a:pPr lvl="1"/>
            <a:r>
              <a:rPr lang="en-US" sz="2800" dirty="0"/>
              <a:t>Question Processing</a:t>
            </a:r>
            <a:br>
              <a:rPr lang="en-US" sz="2800" dirty="0"/>
            </a:br>
            <a:r>
              <a:rPr lang="en-US" sz="1600" dirty="0"/>
              <a:t>   </a:t>
            </a:r>
            <a:br>
              <a:rPr lang="en-US" dirty="0"/>
            </a:br>
            <a:r>
              <a:rPr lang="en-US" sz="1800" dirty="0">
                <a:solidFill>
                  <a:srgbClr val="0000FF"/>
                </a:solidFill>
              </a:rPr>
              <a:t>They’re the two states you could be reentering if you’re crossing Florida’s northern border</a:t>
            </a:r>
          </a:p>
        </p:txBody>
      </p:sp>
      <p:sp>
        <p:nvSpPr>
          <p:cNvPr id="29702" name="Rectangle 3"/>
          <p:cNvSpPr>
            <a:spLocks noGrp="1" noChangeArrowheads="1"/>
          </p:cNvSpPr>
          <p:nvPr>
            <p:ph idx="1"/>
          </p:nvPr>
        </p:nvSpPr>
        <p:spPr>
          <a:xfrm>
            <a:off x="304800" y="1581150"/>
            <a:ext cx="8839200" cy="3200400"/>
          </a:xfrm>
        </p:spPr>
        <p:txBody>
          <a:bodyPr/>
          <a:lstStyle/>
          <a:p>
            <a:r>
              <a:rPr lang="en-US" sz="2800" dirty="0"/>
              <a:t>Answer Type:  </a:t>
            </a:r>
            <a:r>
              <a:rPr lang="en-US" sz="2800" dirty="0">
                <a:solidFill>
                  <a:srgbClr val="0000FF"/>
                </a:solidFill>
              </a:rPr>
              <a:t>US state</a:t>
            </a:r>
          </a:p>
          <a:p>
            <a:r>
              <a:rPr lang="en-US" sz="2800" dirty="0"/>
              <a:t>Query:  </a:t>
            </a:r>
            <a:r>
              <a:rPr lang="en-US" sz="2800" dirty="0">
                <a:solidFill>
                  <a:srgbClr val="0000FF"/>
                </a:solidFill>
              </a:rPr>
              <a:t>two states, border, Florida, north</a:t>
            </a:r>
          </a:p>
          <a:p>
            <a:r>
              <a:rPr lang="en-US" sz="2800" dirty="0"/>
              <a:t>Focus: </a:t>
            </a:r>
            <a:r>
              <a:rPr lang="en-US" sz="2800" dirty="0">
                <a:solidFill>
                  <a:srgbClr val="0000FF"/>
                </a:solidFill>
              </a:rPr>
              <a:t>the two states</a:t>
            </a:r>
          </a:p>
          <a:p>
            <a:r>
              <a:rPr lang="en-US" sz="2800" dirty="0"/>
              <a:t>Relations:  </a:t>
            </a:r>
            <a:r>
              <a:rPr lang="en-US" sz="2800" dirty="0">
                <a:solidFill>
                  <a:srgbClr val="0000FF"/>
                </a:solidFill>
              </a:rPr>
              <a:t>borders(Florida, ?x, north)</a:t>
            </a:r>
            <a:endParaRPr lang="en-US" sz="2400" dirty="0">
              <a:solidFill>
                <a:srgbClr val="0000FF"/>
              </a:solidFill>
            </a:endParaRPr>
          </a:p>
        </p:txBody>
      </p:sp>
      <p:sp>
        <p:nvSpPr>
          <p:cNvPr id="29700" name="Slide Number Placeholder 5"/>
          <p:cNvSpPr>
            <a:spLocks noGrp="1"/>
          </p:cNvSpPr>
          <p:nvPr>
            <p:ph type="sldNum" sz="quarter" idx="12"/>
          </p:nvPr>
        </p:nvSpPr>
        <p:spPr>
          <a:prstGeom prst="rect">
            <a:avLst/>
          </a:prstGeom>
          <a:noFill/>
        </p:spPr>
        <p:txBody>
          <a:bodyPr/>
          <a:lstStyle/>
          <a:p>
            <a:fld id="{148A8E31-5390-F747-B1DA-CC182341B44D}" type="slidenum">
              <a:rPr lang="en-US" smtClean="0"/>
              <a:pPr/>
              <a:t>22</a:t>
            </a:fld>
            <a:endParaRPr lang="en-US"/>
          </a:p>
        </p:txBody>
      </p:sp>
    </p:spTree>
    <p:extLst>
      <p:ext uri="{BB962C8B-B14F-4D97-AF65-F5344CB8AC3E}">
        <p14:creationId xmlns:p14="http://schemas.microsoft.com/office/powerpoint/2010/main" val="1524371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a:xfrm>
            <a:off x="1371600" y="381000"/>
            <a:ext cx="7467600" cy="742950"/>
          </a:xfrm>
        </p:spPr>
        <p:txBody>
          <a:bodyPr wrap="square" anchor="b">
            <a:normAutofit/>
          </a:bodyPr>
          <a:lstStyle/>
          <a:p>
            <a:r>
              <a:rPr lang="en-US" dirty="0"/>
              <a:t>Answer Type Detection: Named Entities</a:t>
            </a:r>
          </a:p>
        </p:txBody>
      </p:sp>
      <p:sp>
        <p:nvSpPr>
          <p:cNvPr id="524297" name="Slide Number Placeholder 3">
            <a:extLst>
              <a:ext uri="{FF2B5EF4-FFF2-40B4-BE49-F238E27FC236}">
                <a16:creationId xmlns:a16="http://schemas.microsoft.com/office/drawing/2014/main" id="{B8AF8825-47F5-EA84-5BDD-27E67DF66DA8}"/>
              </a:ext>
            </a:extLst>
          </p:cNvPr>
          <p:cNvSpPr>
            <a:spLocks noGrp="1"/>
          </p:cNvSpPr>
          <p:nvPr>
            <p:ph type="sldNum" sz="quarter" idx="12"/>
          </p:nvPr>
        </p:nvSpPr>
        <p:spPr>
          <a:xfrm>
            <a:off x="304800" y="4705350"/>
            <a:ext cx="1981200" cy="342900"/>
          </a:xfrm>
        </p:spPr>
        <p:txBody>
          <a:bodyPr/>
          <a:lstStyle/>
          <a:p>
            <a:pPr>
              <a:spcAft>
                <a:spcPts val="600"/>
              </a:spcAft>
            </a:pPr>
            <a:fld id="{10F35DC5-7E65-8247-99AB-4E984F8A921E}" type="slidenum">
              <a:rPr lang="en-US"/>
              <a:pPr>
                <a:spcAft>
                  <a:spcPts val="600"/>
                </a:spcAft>
              </a:pPr>
              <a:t>23</a:t>
            </a:fld>
            <a:endParaRPr lang="en-US"/>
          </a:p>
        </p:txBody>
      </p:sp>
      <p:graphicFrame>
        <p:nvGraphicFramePr>
          <p:cNvPr id="524293" name="Rectangle 3">
            <a:extLst>
              <a:ext uri="{FF2B5EF4-FFF2-40B4-BE49-F238E27FC236}">
                <a16:creationId xmlns:a16="http://schemas.microsoft.com/office/drawing/2014/main" id="{5ABDADE8-B8E5-7B51-7766-8E9C4AE8E904}"/>
              </a:ext>
            </a:extLst>
          </p:cNvPr>
          <p:cNvGraphicFramePr>
            <a:graphicFrameLocks noGrp="1"/>
          </p:cNvGraphicFramePr>
          <p:nvPr>
            <p:ph idx="1"/>
            <p:extLst>
              <p:ext uri="{D42A27DB-BD31-4B8C-83A1-F6EECF244321}">
                <p14:modId xmlns:p14="http://schemas.microsoft.com/office/powerpoint/2010/main" val="3197186060"/>
              </p:ext>
            </p:extLst>
          </p:nvPr>
        </p:nvGraphicFramePr>
        <p:xfrm>
          <a:off x="304800" y="1352550"/>
          <a:ext cx="8534400" cy="3333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4546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a:xfrm>
            <a:off x="457200" y="1428750"/>
            <a:ext cx="3008313" cy="871538"/>
          </a:xfrm>
        </p:spPr>
        <p:txBody>
          <a:bodyPr vert="horz" wrap="square" lIns="91440" tIns="45720" rIns="91440" bIns="45720" numCol="1" anchor="b" anchorCtr="0" compatLnSpc="1">
            <a:prstTxWarp prst="textNoShape">
              <a:avLst/>
            </a:prstTxWarp>
            <a:normAutofit/>
          </a:bodyPr>
          <a:lstStyle/>
          <a:p>
            <a:r>
              <a:rPr lang="en-US" b="1">
                <a:latin typeface="+mj-lt"/>
                <a:ea typeface="ＭＳ Ｐゴシック" pitchFamily="-65" charset="-128"/>
                <a:cs typeface="ＭＳ Ｐゴシック" pitchFamily="-65" charset="-128"/>
              </a:rPr>
              <a:t>Answer Type Taxonomy</a:t>
            </a:r>
          </a:p>
        </p:txBody>
      </p:sp>
      <p:sp>
        <p:nvSpPr>
          <p:cNvPr id="2" name="TextBox 1"/>
          <p:cNvSpPr txBox="1"/>
          <p:nvPr/>
        </p:nvSpPr>
        <p:spPr bwMode="auto">
          <a:xfrm>
            <a:off x="457201" y="2343150"/>
            <a:ext cx="3008313" cy="22514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rtlCol="0" anchor="t" anchorCtr="0" compatLnSpc="1">
            <a:prstTxWarp prst="textNoShape">
              <a:avLst/>
            </a:prstTxWarp>
            <a:normAutofit/>
          </a:bodyPr>
          <a:lstStyle/>
          <a:p>
            <a:pPr>
              <a:spcBef>
                <a:spcPct val="20000"/>
              </a:spcBef>
              <a:buClr>
                <a:srgbClr val="CC0000"/>
              </a:buClr>
            </a:pPr>
            <a:r>
              <a:rPr lang="en-US" sz="1400">
                <a:latin typeface="+mn-lt"/>
                <a:ea typeface="ＭＳ Ｐゴシック" pitchFamily="-65" charset="-128"/>
                <a:cs typeface="ＭＳ Ｐゴシック" pitchFamily="-65" charset="-128"/>
              </a:rPr>
              <a:t>Xin Li, Dan Roth. 2002. Learning Question Classifiers. COLING'02</a:t>
            </a:r>
          </a:p>
        </p:txBody>
      </p:sp>
      <p:sp>
        <p:nvSpPr>
          <p:cNvPr id="4" name="Slide Number Placeholder 5"/>
          <p:cNvSpPr>
            <a:spLocks noGrp="1"/>
          </p:cNvSpPr>
          <p:nvPr>
            <p:ph type="sldNum" sz="quarter" idx="12"/>
          </p:nvPr>
        </p:nvSpPr>
        <p:spPr>
          <a:xfrm>
            <a:off x="304800" y="4705350"/>
            <a:ext cx="1981200" cy="342900"/>
          </a:xfrm>
        </p:spPr>
        <p:txBody>
          <a:bodyPr vert="horz" wrap="square" lIns="91440" tIns="45720" rIns="91440" bIns="45720" numCol="1" anchor="t" anchorCtr="0" compatLnSpc="1">
            <a:prstTxWarp prst="textNoShape">
              <a:avLst/>
            </a:prstTxWarp>
            <a:normAutofit/>
          </a:bodyPr>
          <a:lstStyle/>
          <a:p>
            <a:pPr>
              <a:spcAft>
                <a:spcPts val="600"/>
              </a:spcAft>
            </a:pPr>
            <a:fld id="{E07340F9-CC27-B34B-A00C-B3580F274D94}" type="slidenum">
              <a:rPr lang="en-US" kern="1200">
                <a:latin typeface="+mn-lt"/>
                <a:ea typeface="ＭＳ Ｐゴシック" charset="0"/>
                <a:cs typeface="ＭＳ Ｐゴシック" charset="0"/>
              </a:rPr>
              <a:pPr>
                <a:spcAft>
                  <a:spcPts val="600"/>
                </a:spcAft>
              </a:pPr>
              <a:t>24</a:t>
            </a:fld>
            <a:endParaRPr lang="en-US" kern="1200">
              <a:latin typeface="+mn-lt"/>
              <a:ea typeface="ＭＳ Ｐゴシック" charset="0"/>
              <a:cs typeface="ＭＳ Ｐゴシック" charset="0"/>
            </a:endParaRPr>
          </a:p>
        </p:txBody>
      </p:sp>
      <p:graphicFrame>
        <p:nvGraphicFramePr>
          <p:cNvPr id="525317" name="Rectangle 3">
            <a:extLst>
              <a:ext uri="{FF2B5EF4-FFF2-40B4-BE49-F238E27FC236}">
                <a16:creationId xmlns:a16="http://schemas.microsoft.com/office/drawing/2014/main" id="{884A6D27-4864-FC9D-9827-CC166D2893BA}"/>
              </a:ext>
            </a:extLst>
          </p:cNvPr>
          <p:cNvGraphicFramePr>
            <a:graphicFrameLocks noGrp="1"/>
          </p:cNvGraphicFramePr>
          <p:nvPr>
            <p:ph idx="1"/>
            <p:extLst>
              <p:ext uri="{D42A27DB-BD31-4B8C-83A1-F6EECF244321}">
                <p14:modId xmlns:p14="http://schemas.microsoft.com/office/powerpoint/2010/main" val="272069115"/>
              </p:ext>
            </p:extLst>
          </p:nvPr>
        </p:nvGraphicFramePr>
        <p:xfrm>
          <a:off x="3575050" y="204788"/>
          <a:ext cx="5111750" cy="43898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2108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1698" name="Rectangle 2"/>
          <p:cNvSpPr>
            <a:spLocks noGrp="1" noChangeArrowheads="1"/>
          </p:cNvSpPr>
          <p:nvPr>
            <p:ph type="title"/>
          </p:nvPr>
        </p:nvSpPr>
        <p:spPr>
          <a:xfrm>
            <a:off x="1371600" y="381000"/>
            <a:ext cx="7467600" cy="742950"/>
          </a:xfrm>
        </p:spPr>
        <p:txBody>
          <a:bodyPr wrap="square" anchor="b">
            <a:normAutofit/>
          </a:bodyPr>
          <a:lstStyle/>
          <a:p>
            <a:r>
              <a:rPr lang="en-US" dirty="0"/>
              <a:t>Part of Li &amp; Roth’s Answer Type Taxonomy</a:t>
            </a:r>
            <a:endParaRPr lang="es-ES" dirty="0"/>
          </a:p>
        </p:txBody>
      </p:sp>
      <p:pic>
        <p:nvPicPr>
          <p:cNvPr id="10" name="Picture 9" descr="answertype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4311" y="1352550"/>
            <a:ext cx="6335378" cy="3333750"/>
          </a:xfrm>
          <a:prstGeom prst="rect">
            <a:avLst/>
          </a:prstGeom>
          <a:noFill/>
        </p:spPr>
      </p:pic>
      <p:sp>
        <p:nvSpPr>
          <p:cNvPr id="77" name="Slide Number Placeholder 4"/>
          <p:cNvSpPr>
            <a:spLocks noGrp="1"/>
          </p:cNvSpPr>
          <p:nvPr>
            <p:ph type="sldNum" sz="quarter" idx="12"/>
          </p:nvPr>
        </p:nvSpPr>
        <p:spPr>
          <a:xfrm>
            <a:off x="304800" y="4705350"/>
            <a:ext cx="1981200" cy="342900"/>
          </a:xfrm>
        </p:spPr>
        <p:txBody>
          <a:bodyPr wrap="square" anchor="t">
            <a:normAutofit/>
          </a:bodyPr>
          <a:lstStyle/>
          <a:p>
            <a:pPr>
              <a:spcAft>
                <a:spcPts val="600"/>
              </a:spcAft>
            </a:pPr>
            <a:fld id="{932AE0EE-BE7F-164C-97AD-D4058D034480}" type="slidenum">
              <a:rPr lang="en-US" smtClean="0"/>
              <a:pPr>
                <a:spcAft>
                  <a:spcPts val="600"/>
                </a:spcAft>
              </a:pPr>
              <a:t>25</a:t>
            </a:fld>
            <a:endParaRPr lang="en-US"/>
          </a:p>
        </p:txBody>
      </p:sp>
    </p:spTree>
    <p:extLst>
      <p:ext uri="{BB962C8B-B14F-4D97-AF65-F5344CB8AC3E}">
        <p14:creationId xmlns:p14="http://schemas.microsoft.com/office/powerpoint/2010/main" val="3537214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8" name="Slide Number Placeholder 5"/>
          <p:cNvSpPr>
            <a:spLocks noGrp="1"/>
          </p:cNvSpPr>
          <p:nvPr>
            <p:ph type="sldNum" sz="quarter" idx="4294967295"/>
          </p:nvPr>
        </p:nvSpPr>
        <p:spPr>
          <a:xfrm>
            <a:off x="28302" y="4914900"/>
            <a:ext cx="457200" cy="228600"/>
          </a:xfrm>
          <a:prstGeom prst="rect">
            <a:avLst/>
          </a:prstGeom>
          <a:noFill/>
        </p:spPr>
        <p:txBody>
          <a:bodyPr/>
          <a:lstStyle/>
          <a:p>
            <a:fld id="{BA2EE2C7-AF21-6C48-B594-8DA2B4529ABA}" type="slidenum">
              <a:rPr lang="en-US" smtClean="0"/>
              <a:pPr/>
              <a:t>26</a:t>
            </a:fld>
            <a:endParaRPr lang="en-US" dirty="0"/>
          </a:p>
        </p:txBody>
      </p:sp>
      <p:sp>
        <p:nvSpPr>
          <p:cNvPr id="31749" name="Rectangle 2"/>
          <p:cNvSpPr>
            <a:spLocks noGrp="1" noChangeArrowheads="1"/>
          </p:cNvSpPr>
          <p:nvPr>
            <p:ph type="title"/>
          </p:nvPr>
        </p:nvSpPr>
        <p:spPr>
          <a:xfrm>
            <a:off x="1676400" y="209550"/>
            <a:ext cx="5867400" cy="651272"/>
          </a:xfrm>
        </p:spPr>
        <p:txBody>
          <a:bodyPr/>
          <a:lstStyle/>
          <a:p>
            <a:r>
              <a:rPr lang="en-US" dirty="0"/>
              <a:t>Answer Types</a:t>
            </a:r>
          </a:p>
        </p:txBody>
      </p:sp>
      <p:pic>
        <p:nvPicPr>
          <p:cNvPr id="2411524" name="Picture 4" descr="answer-types"/>
          <p:cNvPicPr>
            <a:picLocks noChangeAspect="1" noChangeArrowheads="1"/>
          </p:cNvPicPr>
          <p:nvPr/>
        </p:nvPicPr>
        <p:blipFill>
          <a:blip r:embed="rId3"/>
          <a:srcRect/>
          <a:stretch>
            <a:fillRect/>
          </a:stretch>
        </p:blipFill>
        <p:spPr bwMode="auto">
          <a:xfrm>
            <a:off x="1143000" y="1123950"/>
            <a:ext cx="5935980" cy="3821938"/>
          </a:xfrm>
          <a:prstGeom prst="rect">
            <a:avLst/>
          </a:prstGeom>
          <a:noFill/>
          <a:effectLst>
            <a:outerShdw blurRad="63500" dist="38099" dir="2700000" algn="ctr" rotWithShape="0">
              <a:srgbClr val="000000">
                <a:alpha val="74998"/>
              </a:srgbClr>
            </a:outerShdw>
          </a:effectLst>
        </p:spPr>
      </p:pic>
    </p:spTree>
    <p:extLst>
      <p:ext uri="{BB962C8B-B14F-4D97-AF65-F5344CB8AC3E}">
        <p14:creationId xmlns:p14="http://schemas.microsoft.com/office/powerpoint/2010/main" val="799365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8" name="Slide Number Placeholder 5"/>
          <p:cNvSpPr>
            <a:spLocks noGrp="1"/>
          </p:cNvSpPr>
          <p:nvPr>
            <p:ph type="sldNum" sz="quarter" idx="4294967295"/>
          </p:nvPr>
        </p:nvSpPr>
        <p:spPr>
          <a:xfrm>
            <a:off x="76200" y="4914900"/>
            <a:ext cx="457200" cy="228600"/>
          </a:xfrm>
          <a:prstGeom prst="rect">
            <a:avLst/>
          </a:prstGeom>
          <a:noFill/>
        </p:spPr>
        <p:txBody>
          <a:bodyPr/>
          <a:lstStyle/>
          <a:p>
            <a:fld id="{BA2EE2C7-AF21-6C48-B594-8DA2B4529ABA}" type="slidenum">
              <a:rPr lang="en-US" smtClean="0"/>
              <a:pPr/>
              <a:t>27</a:t>
            </a:fld>
            <a:endParaRPr lang="en-US" dirty="0"/>
          </a:p>
        </p:txBody>
      </p:sp>
      <p:sp>
        <p:nvSpPr>
          <p:cNvPr id="31749" name="Rectangle 2"/>
          <p:cNvSpPr>
            <a:spLocks noGrp="1" noChangeArrowheads="1"/>
          </p:cNvSpPr>
          <p:nvPr>
            <p:ph type="title"/>
          </p:nvPr>
        </p:nvSpPr>
        <p:spPr>
          <a:xfrm>
            <a:off x="1371600" y="209550"/>
            <a:ext cx="6324600" cy="651272"/>
          </a:xfrm>
        </p:spPr>
        <p:txBody>
          <a:bodyPr/>
          <a:lstStyle/>
          <a:p>
            <a:r>
              <a:rPr lang="en-US" dirty="0"/>
              <a:t>More Answer Types</a:t>
            </a:r>
          </a:p>
        </p:txBody>
      </p:sp>
      <p:pic>
        <p:nvPicPr>
          <p:cNvPr id="2411524" name="Picture 4" descr="answer-types"/>
          <p:cNvPicPr>
            <a:picLocks noChangeAspect="1" noChangeArrowheads="1"/>
          </p:cNvPicPr>
          <p:nvPr/>
        </p:nvPicPr>
        <p:blipFill>
          <a:blip r:embed="rId3"/>
          <a:stretch>
            <a:fillRect/>
          </a:stretch>
        </p:blipFill>
        <p:spPr bwMode="auto">
          <a:xfrm>
            <a:off x="1066800" y="1047750"/>
            <a:ext cx="6052566" cy="3883152"/>
          </a:xfrm>
          <a:prstGeom prst="rect">
            <a:avLst/>
          </a:prstGeom>
          <a:noFill/>
          <a:effectLst>
            <a:outerShdw blurRad="63500" dist="38099" dir="2700000" algn="ctr" rotWithShape="0">
              <a:srgbClr val="000000">
                <a:alpha val="74998"/>
              </a:srgbClr>
            </a:outerShdw>
          </a:effectLst>
        </p:spPr>
      </p:pic>
    </p:spTree>
    <p:extLst>
      <p:ext uri="{BB962C8B-B14F-4D97-AF65-F5344CB8AC3E}">
        <p14:creationId xmlns:p14="http://schemas.microsoft.com/office/powerpoint/2010/main" val="1449262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52400"/>
            <a:ext cx="7467600" cy="590550"/>
          </a:xfrm>
        </p:spPr>
        <p:txBody>
          <a:bodyPr/>
          <a:lstStyle/>
          <a:p>
            <a:r>
              <a:rPr lang="en-US" dirty="0"/>
              <a:t>Answer types in Jeopardy</a:t>
            </a:r>
          </a:p>
        </p:txBody>
      </p:sp>
      <p:sp>
        <p:nvSpPr>
          <p:cNvPr id="3" name="Content Placeholder 2"/>
          <p:cNvSpPr>
            <a:spLocks noGrp="1"/>
          </p:cNvSpPr>
          <p:nvPr>
            <p:ph idx="1"/>
          </p:nvPr>
        </p:nvSpPr>
        <p:spPr>
          <a:xfrm>
            <a:off x="152400" y="1447800"/>
            <a:ext cx="7696200" cy="3333750"/>
          </a:xfrm>
        </p:spPr>
        <p:txBody>
          <a:bodyPr/>
          <a:lstStyle/>
          <a:p>
            <a:r>
              <a:rPr lang="en-US" dirty="0"/>
              <a:t>2500 answer types in 20,000 Jeopardy question sample</a:t>
            </a:r>
          </a:p>
          <a:p>
            <a:r>
              <a:rPr lang="en-US" dirty="0"/>
              <a:t>The most frequent 200 answer types cover &lt; 50% of data</a:t>
            </a:r>
          </a:p>
          <a:p>
            <a:r>
              <a:rPr lang="en-US" dirty="0"/>
              <a:t>The 40 most frequent Jeopardy answer types</a:t>
            </a:r>
          </a:p>
          <a:p>
            <a:pPr marL="114300" indent="0">
              <a:buNone/>
            </a:pPr>
            <a:r>
              <a:rPr lang="en-US" sz="2000" dirty="0"/>
              <a:t>he, country, city, man, film, state, she, author, group, here, company, president, capital, star, novel, character, woman, river, island, king, song, part, series, sport, singer, actor, play, team,  show,               actress, animal, presidential, composer, musical, nation,                   book, title, leader, game</a:t>
            </a:r>
          </a:p>
        </p:txBody>
      </p:sp>
      <p:sp>
        <p:nvSpPr>
          <p:cNvPr id="4" name="Slide Number Placeholder 3"/>
          <p:cNvSpPr>
            <a:spLocks noGrp="1"/>
          </p:cNvSpPr>
          <p:nvPr>
            <p:ph type="sldNum" sz="quarter" idx="12"/>
          </p:nvPr>
        </p:nvSpPr>
        <p:spPr/>
        <p:txBody>
          <a:bodyPr/>
          <a:lstStyle/>
          <a:p>
            <a:fld id="{10F35DC5-7E65-8247-99AB-4E984F8A921E}" type="slidenum">
              <a:rPr lang="en-US" smtClean="0"/>
              <a:pPr/>
              <a:t>28</a:t>
            </a:fld>
            <a:endParaRPr lang="en-US"/>
          </a:p>
        </p:txBody>
      </p:sp>
      <p:sp>
        <p:nvSpPr>
          <p:cNvPr id="6" name="TextBox 5"/>
          <p:cNvSpPr txBox="1"/>
          <p:nvPr/>
        </p:nvSpPr>
        <p:spPr>
          <a:xfrm>
            <a:off x="1752600" y="971550"/>
            <a:ext cx="7391400" cy="292388"/>
          </a:xfrm>
          <a:prstGeom prst="rect">
            <a:avLst/>
          </a:prstGeom>
          <a:noFill/>
        </p:spPr>
        <p:txBody>
          <a:bodyPr wrap="square" rtlCol="0">
            <a:spAutoFit/>
          </a:bodyPr>
          <a:lstStyle/>
          <a:p>
            <a:r>
              <a:rPr lang="en-US" sz="1300" dirty="0" err="1">
                <a:latin typeface="+mn-lt"/>
              </a:rPr>
              <a:t>Ferrucci</a:t>
            </a:r>
            <a:r>
              <a:rPr lang="en-US" sz="1300" dirty="0">
                <a:latin typeface="+mn-lt"/>
              </a:rPr>
              <a:t> et al. 2010. Building Watson: An Overview of the </a:t>
            </a:r>
            <a:r>
              <a:rPr lang="en-US" sz="1300" dirty="0" err="1">
                <a:latin typeface="+mn-lt"/>
              </a:rPr>
              <a:t>DeepQA</a:t>
            </a:r>
            <a:r>
              <a:rPr lang="en-US" sz="1300" dirty="0">
                <a:latin typeface="+mn-lt"/>
              </a:rPr>
              <a:t> Project. AI Magazine. Fall 2010. 59-79.</a:t>
            </a:r>
          </a:p>
        </p:txBody>
      </p:sp>
    </p:spTree>
    <p:extLst>
      <p:ext uri="{BB962C8B-B14F-4D97-AF65-F5344CB8AC3E}">
        <p14:creationId xmlns:p14="http://schemas.microsoft.com/office/powerpoint/2010/main" val="366094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371600" y="381000"/>
            <a:ext cx="7467600" cy="742950"/>
          </a:xfrm>
        </p:spPr>
        <p:txBody>
          <a:bodyPr wrap="square" anchor="b">
            <a:normAutofit/>
          </a:bodyPr>
          <a:lstStyle/>
          <a:p>
            <a:pPr eaLnBrk="1" hangingPunct="1"/>
            <a:r>
              <a:rPr lang="en-US"/>
              <a:t>Answer Type Detection</a:t>
            </a:r>
          </a:p>
        </p:txBody>
      </p:sp>
      <p:sp>
        <p:nvSpPr>
          <p:cNvPr id="65545" name="Slide Number Placeholder 3">
            <a:extLst>
              <a:ext uri="{FF2B5EF4-FFF2-40B4-BE49-F238E27FC236}">
                <a16:creationId xmlns:a16="http://schemas.microsoft.com/office/drawing/2014/main" id="{7290D10B-573B-E5EB-B1AC-4BDD6855B71A}"/>
              </a:ext>
            </a:extLst>
          </p:cNvPr>
          <p:cNvSpPr>
            <a:spLocks noGrp="1"/>
          </p:cNvSpPr>
          <p:nvPr>
            <p:ph type="sldNum" sz="quarter" idx="12"/>
          </p:nvPr>
        </p:nvSpPr>
        <p:spPr>
          <a:xfrm>
            <a:off x="304800" y="4705350"/>
            <a:ext cx="1981200" cy="342900"/>
          </a:xfrm>
        </p:spPr>
        <p:txBody>
          <a:bodyPr/>
          <a:lstStyle/>
          <a:p>
            <a:pPr>
              <a:spcAft>
                <a:spcPts val="600"/>
              </a:spcAft>
            </a:pPr>
            <a:fld id="{10F35DC5-7E65-8247-99AB-4E984F8A921E}" type="slidenum">
              <a:rPr lang="en-US"/>
              <a:pPr>
                <a:spcAft>
                  <a:spcPts val="600"/>
                </a:spcAft>
              </a:pPr>
              <a:t>29</a:t>
            </a:fld>
            <a:endParaRPr lang="en-US"/>
          </a:p>
        </p:txBody>
      </p:sp>
      <p:graphicFrame>
        <p:nvGraphicFramePr>
          <p:cNvPr id="65541" name="Rectangle 3">
            <a:extLst>
              <a:ext uri="{FF2B5EF4-FFF2-40B4-BE49-F238E27FC236}">
                <a16:creationId xmlns:a16="http://schemas.microsoft.com/office/drawing/2014/main" id="{464CB92B-DF96-4F53-DAB1-5AC4DC3A5439}"/>
              </a:ext>
            </a:extLst>
          </p:cNvPr>
          <p:cNvGraphicFramePr>
            <a:graphicFrameLocks noGrp="1"/>
          </p:cNvGraphicFramePr>
          <p:nvPr>
            <p:ph idx="1"/>
            <p:extLst>
              <p:ext uri="{D42A27DB-BD31-4B8C-83A1-F6EECF244321}">
                <p14:modId xmlns:p14="http://schemas.microsoft.com/office/powerpoint/2010/main" val="945772280"/>
              </p:ext>
            </p:extLst>
          </p:nvPr>
        </p:nvGraphicFramePr>
        <p:xfrm>
          <a:off x="304800" y="1352550"/>
          <a:ext cx="8534400" cy="3333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2614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60" name="Slide Number Placeholder 5"/>
          <p:cNvSpPr>
            <a:spLocks noGrp="1"/>
          </p:cNvSpPr>
          <p:nvPr>
            <p:ph type="sldNum" sz="quarter" idx="4294967295"/>
          </p:nvPr>
        </p:nvSpPr>
        <p:spPr>
          <a:xfrm>
            <a:off x="76200" y="4857750"/>
            <a:ext cx="609600" cy="285750"/>
          </a:xfrm>
          <a:prstGeom prst="rect">
            <a:avLst/>
          </a:prstGeom>
          <a:noFill/>
        </p:spPr>
        <p:txBody>
          <a:bodyPr/>
          <a:lstStyle/>
          <a:p>
            <a:fld id="{D1827057-38B1-854C-9CC5-6A900D022197}" type="slidenum">
              <a:rPr lang="en-US" smtClean="0"/>
              <a:pPr/>
              <a:t>3</a:t>
            </a:fld>
            <a:endParaRPr lang="en-US"/>
          </a:p>
        </p:txBody>
      </p:sp>
      <p:sp>
        <p:nvSpPr>
          <p:cNvPr id="19461" name="Rectangle 2"/>
          <p:cNvSpPr>
            <a:spLocks noGrp="1" noChangeArrowheads="1"/>
          </p:cNvSpPr>
          <p:nvPr>
            <p:ph type="title"/>
          </p:nvPr>
        </p:nvSpPr>
        <p:spPr>
          <a:xfrm>
            <a:off x="1371600" y="-95250"/>
            <a:ext cx="7772400" cy="857250"/>
          </a:xfrm>
        </p:spPr>
        <p:txBody>
          <a:bodyPr/>
          <a:lstStyle/>
          <a:p>
            <a:r>
              <a:rPr lang="en-US" dirty="0"/>
              <a:t>Question Answering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27" y="1278378"/>
            <a:ext cx="7682910" cy="3846782"/>
          </a:xfrm>
          <a:prstGeom prst="rect">
            <a:avLst/>
          </a:prstGeom>
        </p:spPr>
      </p:pic>
      <p:sp>
        <p:nvSpPr>
          <p:cNvPr id="6" name="Rectangle 3"/>
          <p:cNvSpPr txBox="1">
            <a:spLocks noChangeArrowheads="1"/>
          </p:cNvSpPr>
          <p:nvPr/>
        </p:nvSpPr>
        <p:spPr bwMode="auto">
          <a:xfrm>
            <a:off x="1916868" y="819150"/>
            <a:ext cx="72390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lnSpc>
                <a:spcPct val="90000"/>
              </a:lnSpc>
              <a:buNone/>
            </a:pPr>
            <a:r>
              <a:rPr lang="en-US" sz="2000" dirty="0"/>
              <a:t>One of the oldest NLP tasks (punched card systems in 1961)</a:t>
            </a:r>
          </a:p>
        </p:txBody>
      </p:sp>
      <p:sp>
        <p:nvSpPr>
          <p:cNvPr id="19462" name="Rectangle 3"/>
          <p:cNvSpPr>
            <a:spLocks noGrp="1" noChangeArrowheads="1"/>
          </p:cNvSpPr>
          <p:nvPr>
            <p:ph type="body" idx="1"/>
          </p:nvPr>
        </p:nvSpPr>
        <p:spPr>
          <a:xfrm>
            <a:off x="5680922" y="1123950"/>
            <a:ext cx="3429000" cy="762000"/>
          </a:xfrm>
        </p:spPr>
        <p:txBody>
          <a:bodyPr/>
          <a:lstStyle/>
          <a:p>
            <a:pPr marL="0" indent="0">
              <a:lnSpc>
                <a:spcPct val="90000"/>
              </a:lnSpc>
              <a:buNone/>
            </a:pPr>
            <a:r>
              <a:rPr lang="en-US" sz="1200" dirty="0">
                <a:solidFill>
                  <a:schemeClr val="bg1">
                    <a:lumMod val="50000"/>
                  </a:schemeClr>
                </a:solidFill>
              </a:rPr>
              <a:t>Simmons, Klein, </a:t>
            </a:r>
            <a:r>
              <a:rPr lang="en-US" sz="1200" dirty="0" err="1">
                <a:solidFill>
                  <a:schemeClr val="bg1">
                    <a:lumMod val="50000"/>
                  </a:schemeClr>
                </a:solidFill>
              </a:rPr>
              <a:t>McConlogue</a:t>
            </a:r>
            <a:r>
              <a:rPr lang="en-US" sz="1200" dirty="0">
                <a:solidFill>
                  <a:schemeClr val="bg1">
                    <a:lumMod val="50000"/>
                  </a:schemeClr>
                </a:solidFill>
              </a:rPr>
              <a:t>. 1964. Indexing and Dependency Logic for Answering English Questions. American Documentation 15:30, 196-204</a:t>
            </a:r>
          </a:p>
        </p:txBody>
      </p:sp>
    </p:spTree>
    <p:extLst>
      <p:ext uri="{BB962C8B-B14F-4D97-AF65-F5344CB8AC3E}">
        <p14:creationId xmlns:p14="http://schemas.microsoft.com/office/powerpoint/2010/main" val="421776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6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dirty="0"/>
              <a:t>Answer Type Detection</a:t>
            </a:r>
          </a:p>
        </p:txBody>
      </p:sp>
      <p:sp>
        <p:nvSpPr>
          <p:cNvPr id="65539" name="Rectangle 3"/>
          <p:cNvSpPr>
            <a:spLocks noGrp="1" noChangeArrowheads="1"/>
          </p:cNvSpPr>
          <p:nvPr>
            <p:ph sz="quarter" idx="1"/>
          </p:nvPr>
        </p:nvSpPr>
        <p:spPr>
          <a:xfrm>
            <a:off x="304800" y="1352550"/>
            <a:ext cx="7162800" cy="3657600"/>
          </a:xfrm>
        </p:spPr>
        <p:txBody>
          <a:bodyPr/>
          <a:lstStyle/>
          <a:p>
            <a:r>
              <a:rPr lang="en-US" dirty="0"/>
              <a:t>Regular expression-based rules  can get some cases:</a:t>
            </a:r>
          </a:p>
          <a:p>
            <a:pPr lvl="1"/>
            <a:r>
              <a:rPr lang="en-US" dirty="0">
                <a:solidFill>
                  <a:srgbClr val="0000FF"/>
                </a:solidFill>
              </a:rPr>
              <a:t>Who {</a:t>
            </a:r>
            <a:r>
              <a:rPr lang="en-US" dirty="0" err="1">
                <a:solidFill>
                  <a:srgbClr val="0000FF"/>
                </a:solidFill>
              </a:rPr>
              <a:t>is|was|are|were</a:t>
            </a:r>
            <a:r>
              <a:rPr lang="en-US" dirty="0">
                <a:solidFill>
                  <a:srgbClr val="0000FF"/>
                </a:solidFill>
              </a:rPr>
              <a:t>} PERSON</a:t>
            </a:r>
          </a:p>
          <a:p>
            <a:pPr lvl="1"/>
            <a:r>
              <a:rPr lang="en-US" dirty="0">
                <a:solidFill>
                  <a:srgbClr val="0000FF"/>
                </a:solidFill>
              </a:rPr>
              <a:t>PERSON (YEAR – YEAR)</a:t>
            </a:r>
          </a:p>
          <a:p>
            <a:r>
              <a:rPr lang="en-US" dirty="0"/>
              <a:t>Other rules use the </a:t>
            </a:r>
            <a:r>
              <a:rPr lang="en-US" b="1" dirty="0">
                <a:solidFill>
                  <a:srgbClr val="0000FF"/>
                </a:solidFill>
              </a:rPr>
              <a:t>question headword</a:t>
            </a:r>
            <a:r>
              <a:rPr lang="en-US" dirty="0"/>
              <a:t>:</a:t>
            </a:r>
          </a:p>
          <a:p>
            <a:pPr marL="457200" lvl="1" indent="0">
              <a:buNone/>
            </a:pPr>
            <a:r>
              <a:rPr lang="en-US" dirty="0"/>
              <a:t> (the headword of the first noun phrase after the </a:t>
            </a:r>
            <a:r>
              <a:rPr lang="en-US" dirty="0" err="1"/>
              <a:t>wh</a:t>
            </a:r>
            <a:r>
              <a:rPr lang="en-US" dirty="0"/>
              <a:t>-word)</a:t>
            </a:r>
            <a:br>
              <a:rPr lang="en-US" dirty="0"/>
            </a:br>
            <a:endParaRPr lang="en-US" dirty="0"/>
          </a:p>
          <a:p>
            <a:pPr lvl="1"/>
            <a:r>
              <a:rPr lang="en-US" sz="2400" dirty="0"/>
              <a:t>Which </a:t>
            </a:r>
            <a:r>
              <a:rPr lang="en-US" sz="2400" b="1" dirty="0">
                <a:solidFill>
                  <a:srgbClr val="0000FF"/>
                </a:solidFill>
              </a:rPr>
              <a:t>city</a:t>
            </a:r>
            <a:r>
              <a:rPr lang="en-US" sz="2400" b="1" dirty="0">
                <a:solidFill>
                  <a:schemeClr val="accent1"/>
                </a:solidFill>
              </a:rPr>
              <a:t> </a:t>
            </a:r>
            <a:r>
              <a:rPr lang="en-US" sz="2400" dirty="0"/>
              <a:t>in China has the largest number of foreign financial companies?</a:t>
            </a:r>
          </a:p>
          <a:p>
            <a:pPr lvl="1"/>
            <a:r>
              <a:rPr lang="en-US" sz="2400" dirty="0"/>
              <a:t>What is the state </a:t>
            </a:r>
            <a:r>
              <a:rPr lang="en-US" sz="2400" b="1" dirty="0">
                <a:solidFill>
                  <a:srgbClr val="0000FF"/>
                </a:solidFill>
              </a:rPr>
              <a:t>flower</a:t>
            </a:r>
            <a:r>
              <a:rPr lang="en-US" sz="2400" dirty="0">
                <a:solidFill>
                  <a:srgbClr val="0000FF"/>
                </a:solidFill>
              </a:rPr>
              <a:t> </a:t>
            </a:r>
            <a:r>
              <a:rPr lang="en-US" sz="2400" dirty="0"/>
              <a:t>of California?</a:t>
            </a:r>
          </a:p>
          <a:p>
            <a:pPr lvl="1"/>
            <a:endParaRPr lang="en-US" dirty="0">
              <a:solidFill>
                <a:srgbClr val="008000"/>
              </a:solidFill>
            </a:endParaRPr>
          </a:p>
          <a:p>
            <a:pPr lvl="1" eaLnBrk="1" hangingPunct="1"/>
            <a:endParaRPr lang="en-US" dirty="0">
              <a:solidFill>
                <a:srgbClr val="008000"/>
              </a:solidFill>
            </a:endParaRPr>
          </a:p>
        </p:txBody>
      </p:sp>
    </p:spTree>
    <p:extLst>
      <p:ext uri="{BB962C8B-B14F-4D97-AF65-F5344CB8AC3E}">
        <p14:creationId xmlns:p14="http://schemas.microsoft.com/office/powerpoint/2010/main" val="689224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a:xfrm>
            <a:off x="1371600" y="381000"/>
            <a:ext cx="7467600" cy="742950"/>
          </a:xfrm>
        </p:spPr>
        <p:txBody>
          <a:bodyPr wrap="square" anchor="b">
            <a:normAutofit/>
          </a:bodyPr>
          <a:lstStyle/>
          <a:p>
            <a:r>
              <a:rPr lang="en-US" dirty="0"/>
              <a:t>Answer Type Detection</a:t>
            </a:r>
          </a:p>
        </p:txBody>
      </p:sp>
      <p:sp>
        <p:nvSpPr>
          <p:cNvPr id="524291" name="Rectangle 3"/>
          <p:cNvSpPr>
            <a:spLocks noGrp="1" noChangeArrowheads="1"/>
          </p:cNvSpPr>
          <p:nvPr>
            <p:ph sz="half" idx="1"/>
          </p:nvPr>
        </p:nvSpPr>
        <p:spPr>
          <a:xfrm>
            <a:off x="304799" y="1314450"/>
            <a:ext cx="4122549" cy="3371850"/>
          </a:xfrm>
        </p:spPr>
        <p:txBody>
          <a:bodyPr wrap="square" anchor="t">
            <a:normAutofit/>
          </a:bodyPr>
          <a:lstStyle/>
          <a:p>
            <a:pPr algn="just">
              <a:lnSpc>
                <a:spcPct val="90000"/>
              </a:lnSpc>
            </a:pPr>
            <a:r>
              <a:rPr lang="en-US" sz="1700" dirty="0"/>
              <a:t>Most often, we treat the problem as machine learning classification </a:t>
            </a:r>
          </a:p>
          <a:p>
            <a:pPr lvl="1" algn="just">
              <a:lnSpc>
                <a:spcPct val="90000"/>
              </a:lnSpc>
            </a:pPr>
            <a:r>
              <a:rPr lang="en-US" sz="1700" b="1" dirty="0"/>
              <a:t>Define </a:t>
            </a:r>
            <a:r>
              <a:rPr lang="en-US" sz="1700" dirty="0"/>
              <a:t>a taxonomy of question types</a:t>
            </a:r>
          </a:p>
          <a:p>
            <a:pPr lvl="1" algn="just">
              <a:lnSpc>
                <a:spcPct val="90000"/>
              </a:lnSpc>
            </a:pPr>
            <a:r>
              <a:rPr lang="en-US" sz="1700" b="1" dirty="0"/>
              <a:t>Annotate </a:t>
            </a:r>
            <a:r>
              <a:rPr lang="en-US" sz="1700" dirty="0"/>
              <a:t>training data for each question type</a:t>
            </a:r>
          </a:p>
          <a:p>
            <a:pPr lvl="1" algn="just">
              <a:lnSpc>
                <a:spcPct val="90000"/>
              </a:lnSpc>
            </a:pPr>
            <a:r>
              <a:rPr lang="en-US" sz="1700" b="1" dirty="0"/>
              <a:t>Train </a:t>
            </a:r>
            <a:r>
              <a:rPr lang="en-US" sz="1700" dirty="0"/>
              <a:t>classifiers for each question class               using a rich set of features.</a:t>
            </a:r>
          </a:p>
          <a:p>
            <a:pPr lvl="2" algn="just">
              <a:lnSpc>
                <a:spcPct val="90000"/>
              </a:lnSpc>
            </a:pPr>
            <a:r>
              <a:rPr lang="en-US" sz="1700" dirty="0"/>
              <a:t>features include those hand-written rules!</a:t>
            </a:r>
          </a:p>
        </p:txBody>
      </p:sp>
      <p:pic>
        <p:nvPicPr>
          <p:cNvPr id="2" name="Picture 1">
            <a:extLst>
              <a:ext uri="{FF2B5EF4-FFF2-40B4-BE49-F238E27FC236}">
                <a16:creationId xmlns:a16="http://schemas.microsoft.com/office/drawing/2014/main" id="{5A012A25-C9A2-31D9-30A1-702E6096138E}"/>
              </a:ext>
            </a:extLst>
          </p:cNvPr>
          <p:cNvPicPr>
            <a:picLocks noChangeAspect="1"/>
          </p:cNvPicPr>
          <p:nvPr/>
        </p:nvPicPr>
        <p:blipFill rotWithShape="1">
          <a:blip r:embed="rId3"/>
          <a:srcRect l="18936" r="16374" b="-2"/>
          <a:stretch/>
        </p:blipFill>
        <p:spPr>
          <a:xfrm>
            <a:off x="4572000" y="1200150"/>
            <a:ext cx="4122549" cy="3200400"/>
          </a:xfrm>
          <a:prstGeom prst="rect">
            <a:avLst/>
          </a:prstGeom>
          <a:noFill/>
        </p:spPr>
      </p:pic>
      <p:sp>
        <p:nvSpPr>
          <p:cNvPr id="4" name="Slide Number Placeholder 5"/>
          <p:cNvSpPr>
            <a:spLocks noGrp="1"/>
          </p:cNvSpPr>
          <p:nvPr>
            <p:ph type="sldNum" sz="quarter" idx="12"/>
          </p:nvPr>
        </p:nvSpPr>
        <p:spPr>
          <a:xfrm>
            <a:off x="304800" y="4705350"/>
            <a:ext cx="1981200" cy="342900"/>
          </a:xfrm>
        </p:spPr>
        <p:txBody>
          <a:bodyPr wrap="square" anchor="t">
            <a:normAutofit/>
          </a:bodyPr>
          <a:lstStyle/>
          <a:p>
            <a:pPr>
              <a:spcAft>
                <a:spcPts val="600"/>
              </a:spcAft>
            </a:pPr>
            <a:fld id="{496D4CDF-956F-E242-9304-D6A65E22F39A}" type="slidenum">
              <a:rPr lang="en-US"/>
              <a:pPr>
                <a:spcAft>
                  <a:spcPts val="600"/>
                </a:spcAft>
              </a:pPr>
              <a:t>31</a:t>
            </a:fld>
            <a:endParaRPr lang="en-US"/>
          </a:p>
        </p:txBody>
      </p:sp>
    </p:spTree>
    <p:extLst>
      <p:ext uri="{BB962C8B-B14F-4D97-AF65-F5344CB8AC3E}">
        <p14:creationId xmlns:p14="http://schemas.microsoft.com/office/powerpoint/2010/main" val="3423275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1000"/>
            <a:ext cx="7467600" cy="742950"/>
          </a:xfrm>
        </p:spPr>
        <p:txBody>
          <a:bodyPr wrap="square" anchor="b">
            <a:normAutofit/>
          </a:bodyPr>
          <a:lstStyle/>
          <a:p>
            <a:r>
              <a:rPr lang="en-US" dirty="0"/>
              <a:t>Features for Answer Type Detection</a:t>
            </a:r>
          </a:p>
        </p:txBody>
      </p:sp>
      <p:sp>
        <p:nvSpPr>
          <p:cNvPr id="4" name="Slide Number Placeholder 3"/>
          <p:cNvSpPr>
            <a:spLocks noGrp="1"/>
          </p:cNvSpPr>
          <p:nvPr>
            <p:ph type="sldNum" sz="quarter" idx="12"/>
          </p:nvPr>
        </p:nvSpPr>
        <p:spPr>
          <a:xfrm>
            <a:off x="304800" y="4705350"/>
            <a:ext cx="1981200" cy="342900"/>
          </a:xfrm>
        </p:spPr>
        <p:txBody>
          <a:bodyPr wrap="square" anchor="t">
            <a:normAutofit/>
          </a:bodyPr>
          <a:lstStyle/>
          <a:p>
            <a:pPr>
              <a:spcAft>
                <a:spcPts val="600"/>
              </a:spcAft>
            </a:pPr>
            <a:fld id="{10F35DC5-7E65-8247-99AB-4E984F8A921E}" type="slidenum">
              <a:rPr lang="en-US" smtClean="0"/>
              <a:pPr>
                <a:spcAft>
                  <a:spcPts val="600"/>
                </a:spcAft>
              </a:pPr>
              <a:t>32</a:t>
            </a:fld>
            <a:endParaRPr lang="en-US"/>
          </a:p>
        </p:txBody>
      </p:sp>
      <p:graphicFrame>
        <p:nvGraphicFramePr>
          <p:cNvPr id="6" name="Content Placeholder 2">
            <a:extLst>
              <a:ext uri="{FF2B5EF4-FFF2-40B4-BE49-F238E27FC236}">
                <a16:creationId xmlns:a16="http://schemas.microsoft.com/office/drawing/2014/main" id="{036FD0EA-CF67-E635-37A1-9059538E72A9}"/>
              </a:ext>
            </a:extLst>
          </p:cNvPr>
          <p:cNvGraphicFramePr>
            <a:graphicFrameLocks noGrp="1"/>
          </p:cNvGraphicFramePr>
          <p:nvPr>
            <p:ph idx="1"/>
            <p:extLst>
              <p:ext uri="{D42A27DB-BD31-4B8C-83A1-F6EECF244321}">
                <p14:modId xmlns:p14="http://schemas.microsoft.com/office/powerpoint/2010/main" val="1117314510"/>
              </p:ext>
            </p:extLst>
          </p:nvPr>
        </p:nvGraphicFramePr>
        <p:xfrm>
          <a:off x="304800" y="1352550"/>
          <a:ext cx="8534400" cy="3333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3860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5" name="Rectangle 2"/>
          <p:cNvSpPr>
            <a:spLocks noGrp="1" noChangeArrowheads="1"/>
          </p:cNvSpPr>
          <p:nvPr>
            <p:ph type="title"/>
          </p:nvPr>
        </p:nvSpPr>
        <p:spPr>
          <a:xfrm>
            <a:off x="1371600" y="133350"/>
            <a:ext cx="7467600" cy="742950"/>
          </a:xfrm>
        </p:spPr>
        <p:txBody>
          <a:bodyPr/>
          <a:lstStyle/>
          <a:p>
            <a:r>
              <a:rPr lang="en-US" dirty="0"/>
              <a:t>Factoid Q/A</a:t>
            </a:r>
          </a:p>
        </p:txBody>
      </p:sp>
      <p:sp>
        <p:nvSpPr>
          <p:cNvPr id="2" name="Content Placeholder 1"/>
          <p:cNvSpPr>
            <a:spLocks noGrp="1"/>
          </p:cNvSpPr>
          <p:nvPr>
            <p:ph idx="1"/>
          </p:nvPr>
        </p:nvSpPr>
        <p:spPr/>
        <p:txBody>
          <a:bodyPr/>
          <a:lstStyle/>
          <a:p>
            <a:endParaRPr lang="en-US"/>
          </a:p>
        </p:txBody>
      </p:sp>
      <p:sp>
        <p:nvSpPr>
          <p:cNvPr id="25604" name="Slide Number Placeholder 5"/>
          <p:cNvSpPr>
            <a:spLocks noGrp="1"/>
          </p:cNvSpPr>
          <p:nvPr>
            <p:ph type="sldNum" sz="quarter" idx="12"/>
          </p:nvPr>
        </p:nvSpPr>
        <p:spPr>
          <a:prstGeom prst="rect">
            <a:avLst/>
          </a:prstGeom>
          <a:noFill/>
        </p:spPr>
        <p:txBody>
          <a:bodyPr/>
          <a:lstStyle/>
          <a:p>
            <a:fld id="{14F20C92-F6E7-2E42-B820-9D71ACB65FEF}" type="slidenum">
              <a:rPr lang="en-US" smtClean="0"/>
              <a:pPr/>
              <a:t>33</a:t>
            </a:fld>
            <a:endParaRPr lang="en-US"/>
          </a:p>
        </p:txBody>
      </p:sp>
      <p:pic>
        <p:nvPicPr>
          <p:cNvPr id="2560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400" y="1200150"/>
            <a:ext cx="8935992" cy="2762613"/>
          </a:xfrm>
          <a:prstGeom prst="rect">
            <a:avLst/>
          </a:prstGeom>
          <a:noFill/>
          <a:ln w="9525">
            <a:noFill/>
            <a:miter lim="800000"/>
            <a:headEnd/>
            <a:tailEnd/>
          </a:ln>
        </p:spPr>
      </p:pic>
    </p:spTree>
    <p:extLst>
      <p:ext uri="{BB962C8B-B14F-4D97-AF65-F5344CB8AC3E}">
        <p14:creationId xmlns:p14="http://schemas.microsoft.com/office/powerpoint/2010/main" val="4023846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a:xfrm>
            <a:off x="1447800" y="11071"/>
            <a:ext cx="7467600" cy="742950"/>
          </a:xfrm>
        </p:spPr>
        <p:txBody>
          <a:bodyPr/>
          <a:lstStyle/>
          <a:p>
            <a:r>
              <a:rPr lang="en-US" dirty="0"/>
              <a:t>Keyword Selection Algorithm</a:t>
            </a:r>
          </a:p>
        </p:txBody>
      </p:sp>
      <p:sp>
        <p:nvSpPr>
          <p:cNvPr id="451587" name="Rectangle 3"/>
          <p:cNvSpPr>
            <a:spLocks noGrp="1" noChangeArrowheads="1"/>
          </p:cNvSpPr>
          <p:nvPr>
            <p:ph idx="1"/>
          </p:nvPr>
        </p:nvSpPr>
        <p:spPr/>
        <p:txBody>
          <a:bodyPr/>
          <a:lstStyle/>
          <a:p>
            <a:pPr marL="609600" indent="-609600">
              <a:buNone/>
            </a:pPr>
            <a:r>
              <a:rPr lang="en-US" sz="2000" dirty="0"/>
              <a:t>1. Select all non-stop words in quotations</a:t>
            </a:r>
          </a:p>
          <a:p>
            <a:pPr marL="609600" indent="-609600">
              <a:buNone/>
            </a:pPr>
            <a:r>
              <a:rPr lang="en-US" sz="2000" dirty="0"/>
              <a:t>2. Select all NNP words in recognized named entities</a:t>
            </a:r>
          </a:p>
          <a:p>
            <a:pPr marL="609600" indent="-609600">
              <a:buNone/>
            </a:pPr>
            <a:r>
              <a:rPr lang="en-US" sz="2000" dirty="0"/>
              <a:t>3. Select all complex </a:t>
            </a:r>
            <a:r>
              <a:rPr lang="en-US" sz="2000" dirty="0" err="1"/>
              <a:t>nominals</a:t>
            </a:r>
            <a:r>
              <a:rPr lang="en-US" sz="2000" dirty="0"/>
              <a:t> with their adjectival modifiers</a:t>
            </a:r>
          </a:p>
          <a:p>
            <a:pPr marL="609600" indent="-609600">
              <a:buNone/>
            </a:pPr>
            <a:r>
              <a:rPr lang="en-US" sz="2000" dirty="0"/>
              <a:t>4. Select all other complex </a:t>
            </a:r>
            <a:r>
              <a:rPr lang="en-US" sz="2000" dirty="0" err="1"/>
              <a:t>nominals</a:t>
            </a:r>
            <a:endParaRPr lang="en-US" sz="2000" dirty="0"/>
          </a:p>
          <a:p>
            <a:pPr marL="609600" indent="-609600">
              <a:buNone/>
            </a:pPr>
            <a:r>
              <a:rPr lang="en-US" sz="2000" dirty="0"/>
              <a:t>5. Select all nouns with their adjectival modifiers</a:t>
            </a:r>
          </a:p>
          <a:p>
            <a:pPr marL="609600" indent="-609600">
              <a:buNone/>
            </a:pPr>
            <a:r>
              <a:rPr lang="en-US" sz="2000" dirty="0"/>
              <a:t>6. Select all other nouns</a:t>
            </a:r>
          </a:p>
          <a:p>
            <a:pPr marL="609600" indent="-609600">
              <a:buNone/>
            </a:pPr>
            <a:r>
              <a:rPr lang="en-US" sz="2000" dirty="0"/>
              <a:t>7. Select all verbs </a:t>
            </a:r>
            <a:endParaRPr lang="en-US" sz="2000" dirty="0">
              <a:sym typeface="Wingdings" charset="2"/>
            </a:endParaRPr>
          </a:p>
          <a:p>
            <a:pPr marL="609600" indent="-609600">
              <a:buNone/>
            </a:pPr>
            <a:r>
              <a:rPr lang="en-US" sz="2000" dirty="0">
                <a:sym typeface="Wingdings" charset="2"/>
              </a:rPr>
              <a:t>8. Select all adverbs </a:t>
            </a:r>
            <a:endParaRPr lang="en-US" sz="2000" dirty="0"/>
          </a:p>
          <a:p>
            <a:pPr marL="609600" indent="-609600">
              <a:buNone/>
            </a:pPr>
            <a:r>
              <a:rPr lang="en-US" sz="2000" dirty="0"/>
              <a:t>9. Select the QFW word (skipped in all previous steps) </a:t>
            </a:r>
            <a:endParaRPr lang="en-US" sz="2000" dirty="0">
              <a:sym typeface="Wingdings" charset="2"/>
            </a:endParaRPr>
          </a:p>
          <a:p>
            <a:pPr marL="609600" indent="-609600">
              <a:buNone/>
            </a:pPr>
            <a:r>
              <a:rPr lang="en-US" sz="2000" dirty="0">
                <a:sym typeface="Wingdings" charset="2"/>
              </a:rPr>
              <a:t>10. Select all other words </a:t>
            </a:r>
            <a:endParaRPr lang="en-US" sz="2000" dirty="0"/>
          </a:p>
          <a:p>
            <a:pPr marL="609600" indent="-609600">
              <a:buFont typeface="Wingdings" charset="2"/>
              <a:buAutoNum type="arabicPeriod"/>
            </a:pPr>
            <a:endParaRPr lang="en-US" sz="1800" dirty="0"/>
          </a:p>
          <a:p>
            <a:pPr marL="609600" indent="-609600">
              <a:buFont typeface="Wingdings" charset="2"/>
              <a:buAutoNum type="arabicPeriod"/>
            </a:pPr>
            <a:endParaRPr lang="en-US" sz="2000" dirty="0"/>
          </a:p>
        </p:txBody>
      </p:sp>
      <p:sp>
        <p:nvSpPr>
          <p:cNvPr id="2" name="TextBox 1"/>
          <p:cNvSpPr txBox="1"/>
          <p:nvPr/>
        </p:nvSpPr>
        <p:spPr>
          <a:xfrm>
            <a:off x="2514600" y="819150"/>
            <a:ext cx="6316428" cy="523220"/>
          </a:xfrm>
          <a:prstGeom prst="rect">
            <a:avLst/>
          </a:prstGeom>
          <a:noFill/>
        </p:spPr>
        <p:txBody>
          <a:bodyPr wrap="square" rtlCol="0">
            <a:spAutoFit/>
          </a:bodyPr>
          <a:lstStyle/>
          <a:p>
            <a:r>
              <a:rPr lang="en-US" sz="1400" dirty="0">
                <a:latin typeface="+mn-lt"/>
              </a:rPr>
              <a:t>Dan Moldovan, </a:t>
            </a:r>
            <a:r>
              <a:rPr lang="en-US" sz="1400" dirty="0" err="1">
                <a:latin typeface="+mn-lt"/>
              </a:rPr>
              <a:t>Sanda</a:t>
            </a:r>
            <a:r>
              <a:rPr lang="en-US" sz="1400" dirty="0">
                <a:latin typeface="+mn-lt"/>
              </a:rPr>
              <a:t> </a:t>
            </a:r>
            <a:r>
              <a:rPr lang="en-US" sz="1400" dirty="0" err="1">
                <a:latin typeface="+mn-lt"/>
              </a:rPr>
              <a:t>Harabagiu</a:t>
            </a:r>
            <a:r>
              <a:rPr lang="en-US" sz="1400" dirty="0">
                <a:latin typeface="+mn-lt"/>
              </a:rPr>
              <a:t>, Marius </a:t>
            </a:r>
            <a:r>
              <a:rPr lang="en-US" sz="1400" dirty="0" err="1">
                <a:latin typeface="+mn-lt"/>
              </a:rPr>
              <a:t>Paca</a:t>
            </a:r>
            <a:r>
              <a:rPr lang="en-US" sz="1400" dirty="0">
                <a:latin typeface="+mn-lt"/>
              </a:rPr>
              <a:t>, </a:t>
            </a:r>
            <a:r>
              <a:rPr lang="en-US" sz="1400" dirty="0" err="1">
                <a:latin typeface="+mn-lt"/>
              </a:rPr>
              <a:t>Rada</a:t>
            </a:r>
            <a:r>
              <a:rPr lang="en-US" sz="1400" dirty="0">
                <a:latin typeface="+mn-lt"/>
              </a:rPr>
              <a:t> </a:t>
            </a:r>
            <a:r>
              <a:rPr lang="en-US" sz="1400" dirty="0" err="1">
                <a:latin typeface="+mn-lt"/>
              </a:rPr>
              <a:t>Mihalcea</a:t>
            </a:r>
            <a:r>
              <a:rPr lang="en-US" sz="1400" dirty="0">
                <a:latin typeface="+mn-lt"/>
              </a:rPr>
              <a:t>, Richard </a:t>
            </a:r>
            <a:r>
              <a:rPr lang="en-US" sz="1400" dirty="0" err="1">
                <a:latin typeface="+mn-lt"/>
              </a:rPr>
              <a:t>Goodrum</a:t>
            </a:r>
            <a:r>
              <a:rPr lang="en-US" sz="1400" dirty="0">
                <a:latin typeface="+mn-lt"/>
              </a:rPr>
              <a:t>, Roxana </a:t>
            </a:r>
            <a:r>
              <a:rPr lang="en-US" sz="1400" dirty="0" err="1">
                <a:latin typeface="+mn-lt"/>
              </a:rPr>
              <a:t>Girju</a:t>
            </a:r>
            <a:r>
              <a:rPr lang="en-US" sz="1400" dirty="0">
                <a:latin typeface="+mn-lt"/>
              </a:rPr>
              <a:t> and </a:t>
            </a:r>
            <a:r>
              <a:rPr lang="en-US" sz="1400" dirty="0" err="1">
                <a:latin typeface="+mn-lt"/>
              </a:rPr>
              <a:t>Vasile</a:t>
            </a:r>
            <a:r>
              <a:rPr lang="en-US" sz="1400" dirty="0">
                <a:latin typeface="+mn-lt"/>
              </a:rPr>
              <a:t> Rus. 1999. Proceedings of TREC-8.</a:t>
            </a:r>
          </a:p>
        </p:txBody>
      </p:sp>
    </p:spTree>
    <p:extLst>
      <p:ext uri="{BB962C8B-B14F-4D97-AF65-F5344CB8AC3E}">
        <p14:creationId xmlns:p14="http://schemas.microsoft.com/office/powerpoint/2010/main" val="3065127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a:xfrm>
            <a:off x="1371600" y="209550"/>
            <a:ext cx="7467600" cy="742950"/>
          </a:xfrm>
        </p:spPr>
        <p:txBody>
          <a:bodyPr/>
          <a:lstStyle/>
          <a:p>
            <a:r>
              <a:rPr lang="en-US" dirty="0">
                <a:latin typeface="Calibri (Body)"/>
                <a:cs typeface="Calibri (Body)"/>
              </a:rPr>
              <a:t>Choosing keywords from the query</a:t>
            </a:r>
          </a:p>
        </p:txBody>
      </p:sp>
      <p:sp>
        <p:nvSpPr>
          <p:cNvPr id="23" name="Slide Number Placeholder 4"/>
          <p:cNvSpPr>
            <a:spLocks noGrp="1"/>
          </p:cNvSpPr>
          <p:nvPr>
            <p:ph type="sldNum" sz="quarter" idx="12"/>
          </p:nvPr>
        </p:nvSpPr>
        <p:spPr>
          <a:prstGeom prst="rect">
            <a:avLst/>
          </a:prstGeom>
        </p:spPr>
        <p:txBody>
          <a:bodyPr/>
          <a:lstStyle/>
          <a:p>
            <a:fld id="{5E3353B5-863F-FA45-80F5-6DD9A40F5BBD}" type="slidenum">
              <a:rPr lang="en-US">
                <a:solidFill>
                  <a:srgbClr val="000000"/>
                </a:solidFill>
                <a:latin typeface="Calibri (Body)"/>
                <a:cs typeface="Calibri (Body)"/>
              </a:rPr>
              <a:pPr/>
              <a:t>35</a:t>
            </a:fld>
            <a:endParaRPr lang="en-US">
              <a:solidFill>
                <a:srgbClr val="000000"/>
              </a:solidFill>
              <a:latin typeface="Calibri (Body)"/>
              <a:cs typeface="Calibri (Body)"/>
            </a:endParaRPr>
          </a:p>
        </p:txBody>
      </p:sp>
      <p:sp>
        <p:nvSpPr>
          <p:cNvPr id="531459" name="Text Box 3"/>
          <p:cNvSpPr txBox="1">
            <a:spLocks noChangeArrowheads="1"/>
          </p:cNvSpPr>
          <p:nvPr/>
        </p:nvSpPr>
        <p:spPr bwMode="auto">
          <a:xfrm>
            <a:off x="609600" y="1275219"/>
            <a:ext cx="7543800" cy="430887"/>
          </a:xfrm>
          <a:prstGeom prst="rect">
            <a:avLst/>
          </a:prstGeom>
          <a:noFill/>
          <a:ln w="9525">
            <a:noFill/>
            <a:miter lim="800000"/>
            <a:headEnd/>
            <a:tailEnd/>
          </a:ln>
          <a:effectLst/>
        </p:spPr>
        <p:txBody>
          <a:bodyPr wrap="square">
            <a:prstTxWarp prst="textNoShape">
              <a:avLst/>
            </a:prstTxWarp>
            <a:spAutoFit/>
          </a:bodyPr>
          <a:lstStyle/>
          <a:p>
            <a:r>
              <a:rPr lang="en-US" sz="2200" dirty="0">
                <a:solidFill>
                  <a:srgbClr val="000000"/>
                </a:solidFill>
                <a:latin typeface="Calibri (Body)"/>
                <a:cs typeface="Calibri (Body)"/>
              </a:rPr>
              <a:t>Who coined the term “cyberspace” in his novel “Neuromancer”?</a:t>
            </a:r>
          </a:p>
        </p:txBody>
      </p:sp>
      <p:grpSp>
        <p:nvGrpSpPr>
          <p:cNvPr id="2" name="Group 4"/>
          <p:cNvGrpSpPr>
            <a:grpSpLocks/>
          </p:cNvGrpSpPr>
          <p:nvPr/>
        </p:nvGrpSpPr>
        <p:grpSpPr bwMode="auto">
          <a:xfrm>
            <a:off x="762000" y="1428750"/>
            <a:ext cx="4648200" cy="228600"/>
            <a:chOff x="480" y="1200"/>
            <a:chExt cx="2928" cy="192"/>
          </a:xfrm>
        </p:grpSpPr>
        <p:sp>
          <p:nvSpPr>
            <p:cNvPr id="531461" name="Line 5"/>
            <p:cNvSpPr>
              <a:spLocks noChangeShapeType="1"/>
            </p:cNvSpPr>
            <p:nvPr/>
          </p:nvSpPr>
          <p:spPr bwMode="auto">
            <a:xfrm flipV="1">
              <a:off x="480" y="1200"/>
              <a:ext cx="288" cy="192"/>
            </a:xfrm>
            <a:prstGeom prst="line">
              <a:avLst/>
            </a:prstGeom>
            <a:noFill/>
            <a:ln w="22225">
              <a:solidFill>
                <a:schemeClr val="hlink"/>
              </a:solidFill>
              <a:miter lim="800000"/>
              <a:headEnd/>
              <a:tailEnd/>
            </a:ln>
            <a:effectLst/>
          </p:spPr>
          <p:txBody>
            <a:bodyPr wrap="none">
              <a:prstTxWarp prst="textNoShape">
                <a:avLst/>
              </a:prstTxWarp>
            </a:bodyPr>
            <a:lstStyle/>
            <a:p>
              <a:endParaRPr lang="en-US" sz="2400">
                <a:solidFill>
                  <a:srgbClr val="000000"/>
                </a:solidFill>
                <a:latin typeface="Calibri (Body)"/>
                <a:cs typeface="Calibri (Body)"/>
              </a:endParaRPr>
            </a:p>
          </p:txBody>
        </p:sp>
        <p:sp>
          <p:nvSpPr>
            <p:cNvPr id="531462" name="Line 6"/>
            <p:cNvSpPr>
              <a:spLocks noChangeShapeType="1"/>
            </p:cNvSpPr>
            <p:nvPr/>
          </p:nvSpPr>
          <p:spPr bwMode="auto">
            <a:xfrm flipV="1">
              <a:off x="1344" y="1200"/>
              <a:ext cx="288" cy="192"/>
            </a:xfrm>
            <a:prstGeom prst="line">
              <a:avLst/>
            </a:prstGeom>
            <a:noFill/>
            <a:ln w="22225">
              <a:solidFill>
                <a:schemeClr val="hlink"/>
              </a:solidFill>
              <a:miter lim="800000"/>
              <a:headEnd/>
              <a:tailEnd/>
            </a:ln>
            <a:effectLst/>
          </p:spPr>
          <p:txBody>
            <a:bodyPr wrap="none">
              <a:prstTxWarp prst="textNoShape">
                <a:avLst/>
              </a:prstTxWarp>
            </a:bodyPr>
            <a:lstStyle/>
            <a:p>
              <a:endParaRPr lang="en-US" sz="2400">
                <a:solidFill>
                  <a:srgbClr val="000000"/>
                </a:solidFill>
                <a:latin typeface="Calibri (Body)"/>
                <a:cs typeface="Calibri (Body)"/>
              </a:endParaRPr>
            </a:p>
          </p:txBody>
        </p:sp>
        <p:sp>
          <p:nvSpPr>
            <p:cNvPr id="531463" name="Line 7"/>
            <p:cNvSpPr>
              <a:spLocks noChangeShapeType="1"/>
            </p:cNvSpPr>
            <p:nvPr/>
          </p:nvSpPr>
          <p:spPr bwMode="auto">
            <a:xfrm flipV="1">
              <a:off x="2880" y="1200"/>
              <a:ext cx="288" cy="192"/>
            </a:xfrm>
            <a:prstGeom prst="line">
              <a:avLst/>
            </a:prstGeom>
            <a:noFill/>
            <a:ln w="22225">
              <a:solidFill>
                <a:schemeClr val="hlink"/>
              </a:solidFill>
              <a:miter lim="800000"/>
              <a:headEnd/>
              <a:tailEnd/>
            </a:ln>
            <a:effectLst/>
          </p:spPr>
          <p:txBody>
            <a:bodyPr wrap="none">
              <a:prstTxWarp prst="textNoShape">
                <a:avLst/>
              </a:prstTxWarp>
            </a:bodyPr>
            <a:lstStyle/>
            <a:p>
              <a:endParaRPr lang="en-US" sz="2400">
                <a:solidFill>
                  <a:srgbClr val="000000"/>
                </a:solidFill>
                <a:latin typeface="Calibri (Body)"/>
                <a:cs typeface="Calibri (Body)"/>
              </a:endParaRPr>
            </a:p>
          </p:txBody>
        </p:sp>
        <p:sp>
          <p:nvSpPr>
            <p:cNvPr id="531464" name="Line 8"/>
            <p:cNvSpPr>
              <a:spLocks noChangeShapeType="1"/>
            </p:cNvSpPr>
            <p:nvPr/>
          </p:nvSpPr>
          <p:spPr bwMode="auto">
            <a:xfrm flipV="1">
              <a:off x="3120" y="1200"/>
              <a:ext cx="288" cy="192"/>
            </a:xfrm>
            <a:prstGeom prst="line">
              <a:avLst/>
            </a:prstGeom>
            <a:noFill/>
            <a:ln w="22225">
              <a:solidFill>
                <a:schemeClr val="hlink"/>
              </a:solidFill>
              <a:miter lim="800000"/>
              <a:headEnd/>
              <a:tailEnd/>
            </a:ln>
            <a:effectLst/>
          </p:spPr>
          <p:txBody>
            <a:bodyPr wrap="none">
              <a:prstTxWarp prst="textNoShape">
                <a:avLst/>
              </a:prstTxWarp>
            </a:bodyPr>
            <a:lstStyle/>
            <a:p>
              <a:endParaRPr lang="en-US" sz="2400">
                <a:solidFill>
                  <a:srgbClr val="000000"/>
                </a:solidFill>
                <a:latin typeface="Calibri (Body)"/>
                <a:cs typeface="Calibri (Body)"/>
              </a:endParaRPr>
            </a:p>
          </p:txBody>
        </p:sp>
      </p:grpSp>
      <p:grpSp>
        <p:nvGrpSpPr>
          <p:cNvPr id="3" name="Group 9"/>
          <p:cNvGrpSpPr>
            <a:grpSpLocks/>
          </p:cNvGrpSpPr>
          <p:nvPr/>
        </p:nvGrpSpPr>
        <p:grpSpPr bwMode="auto">
          <a:xfrm>
            <a:off x="3581400" y="1657350"/>
            <a:ext cx="3476625" cy="1147763"/>
            <a:chOff x="2256" y="1392"/>
            <a:chExt cx="2190" cy="964"/>
          </a:xfrm>
        </p:grpSpPr>
        <p:sp>
          <p:nvSpPr>
            <p:cNvPr id="531466" name="Line 10"/>
            <p:cNvSpPr>
              <a:spLocks noChangeShapeType="1"/>
            </p:cNvSpPr>
            <p:nvPr/>
          </p:nvSpPr>
          <p:spPr bwMode="auto">
            <a:xfrm>
              <a:off x="2400" y="1392"/>
              <a:ext cx="0" cy="528"/>
            </a:xfrm>
            <a:prstGeom prst="line">
              <a:avLst/>
            </a:prstGeom>
            <a:noFill/>
            <a:ln w="9525">
              <a:solidFill>
                <a:schemeClr val="tx1"/>
              </a:solidFill>
              <a:miter lim="800000"/>
              <a:headEnd/>
              <a:tailEnd type="triangle" w="med" len="med"/>
            </a:ln>
            <a:effectLst/>
          </p:spPr>
          <p:txBody>
            <a:bodyPr wrap="none">
              <a:prstTxWarp prst="textNoShape">
                <a:avLst/>
              </a:prstTxWarp>
            </a:bodyPr>
            <a:lstStyle/>
            <a:p>
              <a:endParaRPr lang="en-US" sz="2400">
                <a:solidFill>
                  <a:srgbClr val="000000"/>
                </a:solidFill>
                <a:latin typeface="Calibri (Body)"/>
                <a:cs typeface="Calibri (Body)"/>
              </a:endParaRPr>
            </a:p>
          </p:txBody>
        </p:sp>
        <p:sp>
          <p:nvSpPr>
            <p:cNvPr id="531467" name="Line 11"/>
            <p:cNvSpPr>
              <a:spLocks noChangeShapeType="1"/>
            </p:cNvSpPr>
            <p:nvPr/>
          </p:nvSpPr>
          <p:spPr bwMode="auto">
            <a:xfrm>
              <a:off x="4368" y="1392"/>
              <a:ext cx="0" cy="528"/>
            </a:xfrm>
            <a:prstGeom prst="line">
              <a:avLst/>
            </a:prstGeom>
            <a:noFill/>
            <a:ln w="9525">
              <a:solidFill>
                <a:schemeClr val="tx1"/>
              </a:solidFill>
              <a:miter lim="800000"/>
              <a:headEnd/>
              <a:tailEnd type="triangle" w="med" len="med"/>
            </a:ln>
            <a:effectLst/>
          </p:spPr>
          <p:txBody>
            <a:bodyPr wrap="none">
              <a:prstTxWarp prst="textNoShape">
                <a:avLst/>
              </a:prstTxWarp>
            </a:bodyPr>
            <a:lstStyle/>
            <a:p>
              <a:endParaRPr lang="en-US" sz="2400">
                <a:solidFill>
                  <a:srgbClr val="000000"/>
                </a:solidFill>
                <a:latin typeface="Calibri (Body)"/>
                <a:cs typeface="Calibri (Body)"/>
              </a:endParaRPr>
            </a:p>
          </p:txBody>
        </p:sp>
        <p:sp>
          <p:nvSpPr>
            <p:cNvPr id="531468" name="Text Box 12"/>
            <p:cNvSpPr txBox="1">
              <a:spLocks noChangeArrowheads="1"/>
            </p:cNvSpPr>
            <p:nvPr/>
          </p:nvSpPr>
          <p:spPr bwMode="auto">
            <a:xfrm>
              <a:off x="2256" y="1968"/>
              <a:ext cx="222" cy="388"/>
            </a:xfrm>
            <a:prstGeom prst="rect">
              <a:avLst/>
            </a:prstGeom>
            <a:noFill/>
            <a:ln w="9525">
              <a:solidFill>
                <a:schemeClr val="tx1"/>
              </a:solidFill>
              <a:miter lim="800000"/>
              <a:headEnd/>
              <a:tailEnd/>
            </a:ln>
            <a:effectLst/>
          </p:spPr>
          <p:txBody>
            <a:bodyPr wrap="none">
              <a:prstTxWarp prst="textNoShape">
                <a:avLst/>
              </a:prstTxWarp>
              <a:spAutoFit/>
            </a:bodyPr>
            <a:lstStyle/>
            <a:p>
              <a:r>
                <a:rPr lang="en-US" sz="2400" dirty="0">
                  <a:solidFill>
                    <a:srgbClr val="000000"/>
                  </a:solidFill>
                  <a:latin typeface="Calibri (Body)"/>
                  <a:cs typeface="Calibri (Body)"/>
                </a:rPr>
                <a:t>1</a:t>
              </a:r>
            </a:p>
          </p:txBody>
        </p:sp>
        <p:sp>
          <p:nvSpPr>
            <p:cNvPr id="531469" name="Text Box 13"/>
            <p:cNvSpPr txBox="1">
              <a:spLocks noChangeArrowheads="1"/>
            </p:cNvSpPr>
            <p:nvPr/>
          </p:nvSpPr>
          <p:spPr bwMode="auto">
            <a:xfrm>
              <a:off x="4224" y="1968"/>
              <a:ext cx="222" cy="388"/>
            </a:xfrm>
            <a:prstGeom prst="rect">
              <a:avLst/>
            </a:prstGeom>
            <a:noFill/>
            <a:ln w="9525">
              <a:solidFill>
                <a:schemeClr val="tx1"/>
              </a:solidFill>
              <a:miter lim="800000"/>
              <a:headEnd/>
              <a:tailEnd/>
            </a:ln>
            <a:effectLst/>
          </p:spPr>
          <p:txBody>
            <a:bodyPr wrap="none">
              <a:prstTxWarp prst="textNoShape">
                <a:avLst/>
              </a:prstTxWarp>
              <a:spAutoFit/>
            </a:bodyPr>
            <a:lstStyle/>
            <a:p>
              <a:r>
                <a:rPr lang="en-US" sz="2400" dirty="0">
                  <a:solidFill>
                    <a:srgbClr val="000000"/>
                  </a:solidFill>
                  <a:latin typeface="Calibri (Body)"/>
                  <a:cs typeface="Calibri (Body)"/>
                </a:rPr>
                <a:t>1</a:t>
              </a:r>
            </a:p>
          </p:txBody>
        </p:sp>
      </p:grpSp>
      <p:grpSp>
        <p:nvGrpSpPr>
          <p:cNvPr id="4" name="Group 14"/>
          <p:cNvGrpSpPr>
            <a:grpSpLocks/>
          </p:cNvGrpSpPr>
          <p:nvPr/>
        </p:nvGrpSpPr>
        <p:grpSpPr bwMode="auto">
          <a:xfrm>
            <a:off x="2667001" y="1657350"/>
            <a:ext cx="3248025" cy="1890713"/>
            <a:chOff x="1680" y="1392"/>
            <a:chExt cx="2046" cy="1588"/>
          </a:xfrm>
        </p:grpSpPr>
        <p:sp>
          <p:nvSpPr>
            <p:cNvPr id="531471" name="Line 15"/>
            <p:cNvSpPr>
              <a:spLocks noChangeShapeType="1"/>
            </p:cNvSpPr>
            <p:nvPr/>
          </p:nvSpPr>
          <p:spPr bwMode="auto">
            <a:xfrm>
              <a:off x="1776" y="1392"/>
              <a:ext cx="0" cy="1152"/>
            </a:xfrm>
            <a:prstGeom prst="line">
              <a:avLst/>
            </a:prstGeom>
            <a:noFill/>
            <a:ln w="9525">
              <a:solidFill>
                <a:schemeClr val="tx1"/>
              </a:solidFill>
              <a:miter lim="800000"/>
              <a:headEnd/>
              <a:tailEnd type="triangle" w="med" len="med"/>
            </a:ln>
            <a:effectLst/>
          </p:spPr>
          <p:txBody>
            <a:bodyPr wrap="none">
              <a:prstTxWarp prst="textNoShape">
                <a:avLst/>
              </a:prstTxWarp>
            </a:bodyPr>
            <a:lstStyle/>
            <a:p>
              <a:endParaRPr lang="en-US" sz="2400">
                <a:solidFill>
                  <a:srgbClr val="000000"/>
                </a:solidFill>
                <a:latin typeface="Calibri (Body)"/>
                <a:cs typeface="Calibri (Body)"/>
              </a:endParaRPr>
            </a:p>
          </p:txBody>
        </p:sp>
        <p:sp>
          <p:nvSpPr>
            <p:cNvPr id="531472" name="Text Box 16"/>
            <p:cNvSpPr txBox="1">
              <a:spLocks noChangeArrowheads="1"/>
            </p:cNvSpPr>
            <p:nvPr/>
          </p:nvSpPr>
          <p:spPr bwMode="auto">
            <a:xfrm>
              <a:off x="1680" y="2592"/>
              <a:ext cx="222" cy="388"/>
            </a:xfrm>
            <a:prstGeom prst="rect">
              <a:avLst/>
            </a:prstGeom>
            <a:noFill/>
            <a:ln w="9525">
              <a:solidFill>
                <a:schemeClr val="tx1"/>
              </a:solidFill>
              <a:miter lim="800000"/>
              <a:headEnd/>
              <a:tailEnd/>
            </a:ln>
            <a:effectLst/>
          </p:spPr>
          <p:txBody>
            <a:bodyPr wrap="none">
              <a:prstTxWarp prst="textNoShape">
                <a:avLst/>
              </a:prstTxWarp>
              <a:spAutoFit/>
            </a:bodyPr>
            <a:lstStyle/>
            <a:p>
              <a:r>
                <a:rPr lang="en-US" dirty="0">
                  <a:solidFill>
                    <a:srgbClr val="000000"/>
                  </a:solidFill>
                  <a:latin typeface="Calibri (Body)"/>
                  <a:cs typeface="Calibri (Body)"/>
                </a:rPr>
                <a:t>4</a:t>
              </a:r>
              <a:endParaRPr lang="en-US" sz="2400" dirty="0">
                <a:solidFill>
                  <a:srgbClr val="000000"/>
                </a:solidFill>
                <a:latin typeface="Calibri (Body)"/>
                <a:cs typeface="Calibri (Body)"/>
              </a:endParaRPr>
            </a:p>
          </p:txBody>
        </p:sp>
        <p:sp>
          <p:nvSpPr>
            <p:cNvPr id="531473" name="Line 17"/>
            <p:cNvSpPr>
              <a:spLocks noChangeShapeType="1"/>
            </p:cNvSpPr>
            <p:nvPr/>
          </p:nvSpPr>
          <p:spPr bwMode="auto">
            <a:xfrm>
              <a:off x="3600" y="1392"/>
              <a:ext cx="0" cy="1152"/>
            </a:xfrm>
            <a:prstGeom prst="line">
              <a:avLst/>
            </a:prstGeom>
            <a:noFill/>
            <a:ln w="9525">
              <a:solidFill>
                <a:schemeClr val="tx1"/>
              </a:solidFill>
              <a:miter lim="800000"/>
              <a:headEnd/>
              <a:tailEnd type="triangle" w="med" len="med"/>
            </a:ln>
            <a:effectLst/>
          </p:spPr>
          <p:txBody>
            <a:bodyPr wrap="none">
              <a:prstTxWarp prst="textNoShape">
                <a:avLst/>
              </a:prstTxWarp>
            </a:bodyPr>
            <a:lstStyle/>
            <a:p>
              <a:endParaRPr lang="en-US" sz="2400">
                <a:solidFill>
                  <a:srgbClr val="000000"/>
                </a:solidFill>
                <a:latin typeface="Calibri (Body)"/>
                <a:cs typeface="Calibri (Body)"/>
              </a:endParaRPr>
            </a:p>
          </p:txBody>
        </p:sp>
        <p:sp>
          <p:nvSpPr>
            <p:cNvPr id="531474" name="Text Box 18"/>
            <p:cNvSpPr txBox="1">
              <a:spLocks noChangeArrowheads="1"/>
            </p:cNvSpPr>
            <p:nvPr/>
          </p:nvSpPr>
          <p:spPr bwMode="auto">
            <a:xfrm>
              <a:off x="3504" y="2592"/>
              <a:ext cx="222" cy="388"/>
            </a:xfrm>
            <a:prstGeom prst="rect">
              <a:avLst/>
            </a:prstGeom>
            <a:noFill/>
            <a:ln w="9525">
              <a:solidFill>
                <a:schemeClr val="tx1"/>
              </a:solidFill>
              <a:miter lim="800000"/>
              <a:headEnd/>
              <a:tailEnd/>
            </a:ln>
            <a:effectLst/>
          </p:spPr>
          <p:txBody>
            <a:bodyPr wrap="none">
              <a:prstTxWarp prst="textNoShape">
                <a:avLst/>
              </a:prstTxWarp>
              <a:spAutoFit/>
            </a:bodyPr>
            <a:lstStyle/>
            <a:p>
              <a:r>
                <a:rPr lang="en-US" dirty="0">
                  <a:solidFill>
                    <a:srgbClr val="000000"/>
                  </a:solidFill>
                  <a:latin typeface="Calibri (Body)"/>
                  <a:cs typeface="Calibri (Body)"/>
                </a:rPr>
                <a:t>4</a:t>
              </a:r>
              <a:endParaRPr lang="en-US" sz="2400" dirty="0">
                <a:solidFill>
                  <a:srgbClr val="000000"/>
                </a:solidFill>
                <a:latin typeface="Calibri (Body)"/>
                <a:cs typeface="Calibri (Body)"/>
              </a:endParaRPr>
            </a:p>
          </p:txBody>
        </p:sp>
      </p:grpSp>
      <p:grpSp>
        <p:nvGrpSpPr>
          <p:cNvPr id="5" name="Group 19"/>
          <p:cNvGrpSpPr>
            <a:grpSpLocks/>
          </p:cNvGrpSpPr>
          <p:nvPr/>
        </p:nvGrpSpPr>
        <p:grpSpPr bwMode="auto">
          <a:xfrm>
            <a:off x="1523999" y="1657350"/>
            <a:ext cx="352425" cy="2633663"/>
            <a:chOff x="960" y="1392"/>
            <a:chExt cx="222" cy="2212"/>
          </a:xfrm>
        </p:grpSpPr>
        <p:sp>
          <p:nvSpPr>
            <p:cNvPr id="531476" name="Line 20"/>
            <p:cNvSpPr>
              <a:spLocks noChangeShapeType="1"/>
            </p:cNvSpPr>
            <p:nvPr/>
          </p:nvSpPr>
          <p:spPr bwMode="auto">
            <a:xfrm>
              <a:off x="1056" y="1392"/>
              <a:ext cx="0" cy="1776"/>
            </a:xfrm>
            <a:prstGeom prst="line">
              <a:avLst/>
            </a:prstGeom>
            <a:noFill/>
            <a:ln w="9525">
              <a:solidFill>
                <a:schemeClr val="tx1"/>
              </a:solidFill>
              <a:miter lim="800000"/>
              <a:headEnd/>
              <a:tailEnd type="triangle" w="med" len="med"/>
            </a:ln>
            <a:effectLst/>
          </p:spPr>
          <p:txBody>
            <a:bodyPr wrap="none">
              <a:prstTxWarp prst="textNoShape">
                <a:avLst/>
              </a:prstTxWarp>
            </a:bodyPr>
            <a:lstStyle/>
            <a:p>
              <a:endParaRPr lang="en-US" sz="2400">
                <a:solidFill>
                  <a:srgbClr val="000000"/>
                </a:solidFill>
                <a:latin typeface="Calibri (Body)"/>
                <a:cs typeface="Calibri (Body)"/>
              </a:endParaRPr>
            </a:p>
          </p:txBody>
        </p:sp>
        <p:sp>
          <p:nvSpPr>
            <p:cNvPr id="531477" name="Text Box 21"/>
            <p:cNvSpPr txBox="1">
              <a:spLocks noChangeArrowheads="1"/>
            </p:cNvSpPr>
            <p:nvPr/>
          </p:nvSpPr>
          <p:spPr bwMode="auto">
            <a:xfrm>
              <a:off x="960" y="3216"/>
              <a:ext cx="222" cy="388"/>
            </a:xfrm>
            <a:prstGeom prst="rect">
              <a:avLst/>
            </a:prstGeom>
            <a:noFill/>
            <a:ln w="9525">
              <a:solidFill>
                <a:schemeClr val="tx1"/>
              </a:solidFill>
              <a:miter lim="800000"/>
              <a:headEnd/>
              <a:tailEnd/>
            </a:ln>
            <a:effectLst/>
          </p:spPr>
          <p:txBody>
            <a:bodyPr wrap="none">
              <a:prstTxWarp prst="textNoShape">
                <a:avLst/>
              </a:prstTxWarp>
              <a:spAutoFit/>
            </a:bodyPr>
            <a:lstStyle/>
            <a:p>
              <a:r>
                <a:rPr lang="en-US" dirty="0">
                  <a:solidFill>
                    <a:srgbClr val="000000"/>
                  </a:solidFill>
                  <a:latin typeface="Calibri (Body)"/>
                  <a:cs typeface="Calibri (Body)"/>
                </a:rPr>
                <a:t>7</a:t>
              </a:r>
              <a:endParaRPr lang="en-US" sz="2400" dirty="0">
                <a:solidFill>
                  <a:srgbClr val="000000"/>
                </a:solidFill>
                <a:latin typeface="Calibri (Body)"/>
                <a:cs typeface="Calibri (Body)"/>
              </a:endParaRPr>
            </a:p>
          </p:txBody>
        </p:sp>
      </p:grpSp>
      <p:sp>
        <p:nvSpPr>
          <p:cNvPr id="531478" name="Text Box 22"/>
          <p:cNvSpPr txBox="1">
            <a:spLocks noChangeArrowheads="1"/>
          </p:cNvSpPr>
          <p:nvPr/>
        </p:nvSpPr>
        <p:spPr bwMode="auto">
          <a:xfrm>
            <a:off x="381000" y="4400550"/>
            <a:ext cx="6286472" cy="400110"/>
          </a:xfrm>
          <a:prstGeom prst="rect">
            <a:avLst/>
          </a:prstGeom>
          <a:noFill/>
          <a:ln w="9525">
            <a:noFill/>
            <a:miter lim="800000"/>
            <a:headEnd/>
            <a:tailEnd/>
          </a:ln>
          <a:effectLst/>
        </p:spPr>
        <p:txBody>
          <a:bodyPr wrap="none">
            <a:prstTxWarp prst="textNoShape">
              <a:avLst/>
            </a:prstTxWarp>
            <a:spAutoFit/>
          </a:bodyPr>
          <a:lstStyle/>
          <a:p>
            <a:r>
              <a:rPr lang="en-US" sz="2000" dirty="0">
                <a:solidFill>
                  <a:srgbClr val="000000"/>
                </a:solidFill>
                <a:latin typeface="Calibri (Body)"/>
                <a:cs typeface="Calibri (Body)"/>
              </a:rPr>
              <a:t>cyberspace/1 </a:t>
            </a:r>
            <a:r>
              <a:rPr lang="en-US" sz="2000" dirty="0" err="1">
                <a:solidFill>
                  <a:srgbClr val="000000"/>
                </a:solidFill>
                <a:latin typeface="Calibri (Body)"/>
                <a:cs typeface="Calibri (Body)"/>
              </a:rPr>
              <a:t>Neuromancer</a:t>
            </a:r>
            <a:r>
              <a:rPr lang="en-US" sz="2000" dirty="0">
                <a:solidFill>
                  <a:srgbClr val="000000"/>
                </a:solidFill>
                <a:latin typeface="Calibri (Body)"/>
                <a:cs typeface="Calibri (Body)"/>
              </a:rPr>
              <a:t>/1 term/4 novel/4 coined/7</a:t>
            </a:r>
          </a:p>
        </p:txBody>
      </p:sp>
      <p:sp>
        <p:nvSpPr>
          <p:cNvPr id="7" name="TextBox 6"/>
          <p:cNvSpPr txBox="1"/>
          <p:nvPr/>
        </p:nvSpPr>
        <p:spPr>
          <a:xfrm>
            <a:off x="4572000" y="895350"/>
            <a:ext cx="2678625" cy="369332"/>
          </a:xfrm>
          <a:prstGeom prst="rect">
            <a:avLst/>
          </a:prstGeom>
          <a:noFill/>
        </p:spPr>
        <p:txBody>
          <a:bodyPr wrap="none" rtlCol="0">
            <a:spAutoFit/>
          </a:bodyPr>
          <a:lstStyle/>
          <a:p>
            <a:r>
              <a:rPr lang="en-US" sz="1800" dirty="0">
                <a:latin typeface="+mn-lt"/>
              </a:rPr>
              <a:t>Slide from Mihai Surdeanu</a:t>
            </a:r>
          </a:p>
        </p:txBody>
      </p:sp>
    </p:spTree>
    <p:extLst>
      <p:ext uri="{BB962C8B-B14F-4D97-AF65-F5344CB8AC3E}">
        <p14:creationId xmlns:p14="http://schemas.microsoft.com/office/powerpoint/2010/main" val="19919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1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78"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3" name="Rectangle 2"/>
          <p:cNvSpPr>
            <a:spLocks noGrp="1" noChangeArrowheads="1"/>
          </p:cNvSpPr>
          <p:nvPr>
            <p:ph type="title"/>
          </p:nvPr>
        </p:nvSpPr>
        <p:spPr>
          <a:xfrm>
            <a:off x="1371600" y="381000"/>
            <a:ext cx="7467600" cy="742950"/>
          </a:xfrm>
        </p:spPr>
        <p:txBody>
          <a:bodyPr wrap="square" anchor="b">
            <a:normAutofit/>
          </a:bodyPr>
          <a:lstStyle/>
          <a:p>
            <a:r>
              <a:rPr lang="en-US" dirty="0"/>
              <a:t>Passage Retrieval</a:t>
            </a:r>
          </a:p>
        </p:txBody>
      </p:sp>
      <p:sp>
        <p:nvSpPr>
          <p:cNvPr id="37892" name="Slide Number Placeholder 5"/>
          <p:cNvSpPr>
            <a:spLocks noGrp="1"/>
          </p:cNvSpPr>
          <p:nvPr>
            <p:ph type="sldNum" sz="quarter" idx="12"/>
          </p:nvPr>
        </p:nvSpPr>
        <p:spPr>
          <a:xfrm>
            <a:off x="304800" y="4705350"/>
            <a:ext cx="1981200" cy="342900"/>
          </a:xfrm>
        </p:spPr>
        <p:txBody>
          <a:bodyPr wrap="square" anchor="t">
            <a:normAutofit/>
          </a:bodyPr>
          <a:lstStyle/>
          <a:p>
            <a:pPr>
              <a:spcAft>
                <a:spcPts val="600"/>
              </a:spcAft>
            </a:pPr>
            <a:fld id="{59B5C6E1-3F52-9347-ABD6-289198E78C3C}" type="slidenum">
              <a:rPr lang="en-US" smtClean="0"/>
              <a:pPr>
                <a:spcAft>
                  <a:spcPts val="600"/>
                </a:spcAft>
              </a:pPr>
              <a:t>36</a:t>
            </a:fld>
            <a:endParaRPr lang="en-US"/>
          </a:p>
        </p:txBody>
      </p:sp>
      <p:graphicFrame>
        <p:nvGraphicFramePr>
          <p:cNvPr id="37896" name="Rectangle 3">
            <a:extLst>
              <a:ext uri="{FF2B5EF4-FFF2-40B4-BE49-F238E27FC236}">
                <a16:creationId xmlns:a16="http://schemas.microsoft.com/office/drawing/2014/main" id="{889838DD-3040-02B1-85FF-2B47C2127264}"/>
              </a:ext>
            </a:extLst>
          </p:cNvPr>
          <p:cNvGraphicFramePr/>
          <p:nvPr>
            <p:extLst>
              <p:ext uri="{D42A27DB-BD31-4B8C-83A1-F6EECF244321}">
                <p14:modId xmlns:p14="http://schemas.microsoft.com/office/powerpoint/2010/main" val="977185810"/>
              </p:ext>
            </p:extLst>
          </p:nvPr>
        </p:nvGraphicFramePr>
        <p:xfrm>
          <a:off x="304800" y="1352550"/>
          <a:ext cx="6858000" cy="3333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97250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7" name="Rectangle 2"/>
          <p:cNvSpPr>
            <a:spLocks noGrp="1" noChangeArrowheads="1"/>
          </p:cNvSpPr>
          <p:nvPr>
            <p:ph type="title"/>
          </p:nvPr>
        </p:nvSpPr>
        <p:spPr>
          <a:xfrm>
            <a:off x="1219200" y="0"/>
            <a:ext cx="7772400" cy="857250"/>
          </a:xfrm>
        </p:spPr>
        <p:txBody>
          <a:bodyPr/>
          <a:lstStyle/>
          <a:p>
            <a:r>
              <a:rPr lang="en-US" dirty="0"/>
              <a:t>Features for Passage Ranking</a:t>
            </a:r>
          </a:p>
        </p:txBody>
      </p:sp>
      <p:sp>
        <p:nvSpPr>
          <p:cNvPr id="44038" name="Rectangle 3"/>
          <p:cNvSpPr>
            <a:spLocks noGrp="1" noChangeArrowheads="1"/>
          </p:cNvSpPr>
          <p:nvPr>
            <p:ph type="body" idx="1"/>
          </p:nvPr>
        </p:nvSpPr>
        <p:spPr>
          <a:xfrm>
            <a:off x="228600" y="1581150"/>
            <a:ext cx="8077200" cy="3164004"/>
          </a:xfrm>
        </p:spPr>
        <p:txBody>
          <a:bodyPr/>
          <a:lstStyle/>
          <a:p>
            <a:r>
              <a:rPr lang="en-US" dirty="0"/>
              <a:t>Number of Named Entities of the right type in passage</a:t>
            </a:r>
          </a:p>
          <a:p>
            <a:r>
              <a:rPr lang="en-US" dirty="0"/>
              <a:t>Number of query words in passage</a:t>
            </a:r>
          </a:p>
          <a:p>
            <a:r>
              <a:rPr lang="en-US" dirty="0"/>
              <a:t>Number of question N-grams also in passage</a:t>
            </a:r>
          </a:p>
          <a:p>
            <a:r>
              <a:rPr lang="en-US" dirty="0"/>
              <a:t>Proximity of query keywords to each other in passage</a:t>
            </a:r>
          </a:p>
          <a:p>
            <a:r>
              <a:rPr lang="en-US" dirty="0"/>
              <a:t>Longest sequence of question words</a:t>
            </a:r>
          </a:p>
          <a:p>
            <a:r>
              <a:rPr lang="en-US" dirty="0"/>
              <a:t>Rank of the document containing passage</a:t>
            </a:r>
          </a:p>
        </p:txBody>
      </p:sp>
      <p:sp>
        <p:nvSpPr>
          <p:cNvPr id="2" name="TextBox 1"/>
          <p:cNvSpPr txBox="1"/>
          <p:nvPr/>
        </p:nvSpPr>
        <p:spPr>
          <a:xfrm>
            <a:off x="1538080" y="983218"/>
            <a:ext cx="6433597" cy="369332"/>
          </a:xfrm>
          <a:prstGeom prst="rect">
            <a:avLst/>
          </a:prstGeom>
          <a:noFill/>
        </p:spPr>
        <p:txBody>
          <a:bodyPr wrap="none" rtlCol="0">
            <a:spAutoFit/>
          </a:bodyPr>
          <a:lstStyle/>
          <a:p>
            <a:r>
              <a:rPr lang="en-US" sz="1800" dirty="0">
                <a:latin typeface="+mn-lt"/>
              </a:rPr>
              <a:t>Either in rule-based classifiers or with supervised machine learning</a:t>
            </a:r>
          </a:p>
        </p:txBody>
      </p:sp>
    </p:spTree>
    <p:extLst>
      <p:ext uri="{BB962C8B-B14F-4D97-AF65-F5344CB8AC3E}">
        <p14:creationId xmlns:p14="http://schemas.microsoft.com/office/powerpoint/2010/main" val="235979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Answer Extraction</a:t>
            </a:r>
          </a:p>
        </p:txBody>
      </p:sp>
      <p:sp>
        <p:nvSpPr>
          <p:cNvPr id="3" name="Content Placeholder 2"/>
          <p:cNvSpPr>
            <a:spLocks noGrp="1"/>
          </p:cNvSpPr>
          <p:nvPr>
            <p:ph sz="quarter" idx="1"/>
          </p:nvPr>
        </p:nvSpPr>
        <p:spPr/>
        <p:txBody>
          <a:bodyPr/>
          <a:lstStyle/>
          <a:p>
            <a:r>
              <a:rPr lang="en-US" dirty="0"/>
              <a:t>Run an answer-type named-entity  tagger on the passages</a:t>
            </a:r>
          </a:p>
          <a:p>
            <a:pPr lvl="1"/>
            <a:r>
              <a:rPr lang="en-US" dirty="0"/>
              <a:t>Each answer type requires a named-entity tagger that detects it</a:t>
            </a:r>
          </a:p>
          <a:p>
            <a:pPr lvl="1"/>
            <a:r>
              <a:rPr lang="en-US" dirty="0"/>
              <a:t>If answer type is CITY, tagger has to tag CITY</a:t>
            </a:r>
          </a:p>
          <a:p>
            <a:pPr lvl="2"/>
            <a:r>
              <a:rPr lang="en-US" dirty="0"/>
              <a:t>Can be full NER, simple regular expressions, or hybrid</a:t>
            </a:r>
          </a:p>
          <a:p>
            <a:r>
              <a:rPr lang="en-US" dirty="0"/>
              <a:t>Return the string with the right type:</a:t>
            </a:r>
          </a:p>
          <a:p>
            <a:pPr lvl="1"/>
            <a:r>
              <a:rPr lang="en-US" dirty="0">
                <a:latin typeface="Courier"/>
                <a:cs typeface="Courier"/>
              </a:rPr>
              <a:t>Who is the prime minister of India </a:t>
            </a:r>
            <a:r>
              <a:rPr lang="en-US" dirty="0">
                <a:solidFill>
                  <a:srgbClr val="008000"/>
                </a:solidFill>
              </a:rPr>
              <a:t>(PERSON)</a:t>
            </a:r>
          </a:p>
          <a:p>
            <a:pPr marL="457200" lvl="1" indent="0">
              <a:buNone/>
            </a:pPr>
            <a:r>
              <a:rPr lang="en-US" sz="1600" b="1" dirty="0" err="1">
                <a:solidFill>
                  <a:srgbClr val="008000"/>
                </a:solidFill>
                <a:latin typeface="Courier"/>
                <a:cs typeface="Courier"/>
              </a:rPr>
              <a:t>Manmohan</a:t>
            </a:r>
            <a:r>
              <a:rPr lang="en-US" sz="1600" b="1" dirty="0">
                <a:solidFill>
                  <a:srgbClr val="008000"/>
                </a:solidFill>
                <a:latin typeface="Courier"/>
                <a:cs typeface="Courier"/>
              </a:rPr>
              <a:t> Singh</a:t>
            </a:r>
            <a:r>
              <a:rPr lang="en-US" sz="1600" dirty="0">
                <a:latin typeface="Courier"/>
                <a:cs typeface="Courier"/>
              </a:rPr>
              <a:t>, Prime Minister of India, had told            left leaders that the deal would not be renegotiated</a:t>
            </a:r>
            <a:r>
              <a:rPr lang="en-US" sz="1800" dirty="0">
                <a:latin typeface="Courier"/>
                <a:cs typeface="Courier"/>
              </a:rPr>
              <a:t>.</a:t>
            </a:r>
          </a:p>
          <a:p>
            <a:pPr lvl="1"/>
            <a:r>
              <a:rPr lang="en-US" dirty="0">
                <a:latin typeface="Courier"/>
                <a:cs typeface="Courier"/>
              </a:rPr>
              <a:t>How tall is Mt. Everest? </a:t>
            </a:r>
            <a:r>
              <a:rPr lang="en-US" dirty="0"/>
              <a:t>(</a:t>
            </a:r>
            <a:r>
              <a:rPr lang="en-US" dirty="0">
                <a:solidFill>
                  <a:srgbClr val="0000FF"/>
                </a:solidFill>
              </a:rPr>
              <a:t>LENGTH</a:t>
            </a:r>
            <a:r>
              <a:rPr lang="en-US" dirty="0"/>
              <a:t>)</a:t>
            </a:r>
          </a:p>
          <a:p>
            <a:pPr marL="457200" lvl="1" indent="0">
              <a:buNone/>
            </a:pPr>
            <a:r>
              <a:rPr lang="en-US" sz="1600" dirty="0">
                <a:latin typeface="Courier"/>
                <a:cs typeface="Courier"/>
              </a:rPr>
              <a:t>The official height of Mount Everest is </a:t>
            </a:r>
            <a:r>
              <a:rPr lang="en-US" sz="1600" b="1" dirty="0">
                <a:solidFill>
                  <a:srgbClr val="0000FF"/>
                </a:solidFill>
                <a:latin typeface="Courier"/>
                <a:cs typeface="Courier"/>
              </a:rPr>
              <a:t>29035 feet</a:t>
            </a:r>
          </a:p>
          <a:p>
            <a:pPr lvl="1"/>
            <a:endParaRPr lang="en-US" dirty="0"/>
          </a:p>
        </p:txBody>
      </p:sp>
    </p:spTree>
    <p:extLst>
      <p:ext uri="{BB962C8B-B14F-4D97-AF65-F5344CB8AC3E}">
        <p14:creationId xmlns:p14="http://schemas.microsoft.com/office/powerpoint/2010/main" val="290989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1371600" y="285750"/>
            <a:ext cx="7467600" cy="533400"/>
          </a:xfrm>
        </p:spPr>
        <p:txBody>
          <a:bodyPr/>
          <a:lstStyle/>
          <a:p>
            <a:pPr eaLnBrk="1" hangingPunct="1"/>
            <a:r>
              <a:rPr lang="en-US" dirty="0"/>
              <a:t>Ranking Candidate Answers</a:t>
            </a:r>
          </a:p>
        </p:txBody>
      </p:sp>
      <p:sp>
        <p:nvSpPr>
          <p:cNvPr id="2" name="Content Placeholder 1"/>
          <p:cNvSpPr>
            <a:spLocks noGrp="1"/>
          </p:cNvSpPr>
          <p:nvPr>
            <p:ph idx="1"/>
          </p:nvPr>
        </p:nvSpPr>
        <p:spPr>
          <a:xfrm>
            <a:off x="304800" y="1276350"/>
            <a:ext cx="8763000" cy="1905000"/>
          </a:xfrm>
        </p:spPr>
        <p:txBody>
          <a:bodyPr/>
          <a:lstStyle/>
          <a:p>
            <a:r>
              <a:rPr lang="en-US" sz="2800" dirty="0">
                <a:latin typeface="Calibri"/>
                <a:cs typeface="Calibri"/>
              </a:rPr>
              <a:t>But what if there are multiple candidate answers!</a:t>
            </a:r>
          </a:p>
          <a:p>
            <a:pPr marL="0" indent="0">
              <a:buNone/>
            </a:pPr>
            <a:r>
              <a:rPr lang="en-US" sz="900" dirty="0">
                <a:latin typeface="Calibri"/>
                <a:cs typeface="Calibri"/>
              </a:rPr>
              <a:t> </a:t>
            </a:r>
          </a:p>
          <a:p>
            <a:pPr marL="0" indent="0">
              <a:buNone/>
            </a:pPr>
            <a:r>
              <a:rPr lang="en-US" sz="2800" dirty="0">
                <a:latin typeface="Calibri"/>
                <a:cs typeface="Calibri"/>
              </a:rPr>
              <a:t> </a:t>
            </a:r>
            <a:r>
              <a:rPr kumimoji="1" lang="en-US" sz="2800" dirty="0">
                <a:solidFill>
                  <a:srgbClr val="0000FF"/>
                </a:solidFill>
                <a:latin typeface="Courier"/>
                <a:cs typeface="Courier"/>
              </a:rPr>
              <a:t>Q: Who was Queen Victoria’s second son?</a:t>
            </a:r>
            <a:endParaRPr lang="en-US" sz="2800" dirty="0">
              <a:solidFill>
                <a:srgbClr val="0000FF"/>
              </a:solidFill>
              <a:latin typeface="Courier"/>
              <a:cs typeface="Courier"/>
            </a:endParaRPr>
          </a:p>
          <a:p>
            <a:r>
              <a:rPr lang="en-US" sz="2800" dirty="0">
                <a:latin typeface="Calibri"/>
                <a:cs typeface="Calibri"/>
              </a:rPr>
              <a:t>Answer Type:  </a:t>
            </a:r>
            <a:r>
              <a:rPr lang="en-US" sz="2800" b="1" dirty="0">
                <a:solidFill>
                  <a:srgbClr val="0000FF"/>
                </a:solidFill>
                <a:latin typeface="Calibri"/>
                <a:cs typeface="Calibri"/>
              </a:rPr>
              <a:t>Person</a:t>
            </a:r>
          </a:p>
        </p:txBody>
      </p:sp>
      <p:sp>
        <p:nvSpPr>
          <p:cNvPr id="4" name="Content Placeholder 1"/>
          <p:cNvSpPr txBox="1">
            <a:spLocks/>
          </p:cNvSpPr>
          <p:nvPr/>
        </p:nvSpPr>
        <p:spPr bwMode="auto">
          <a:xfrm>
            <a:off x="322205" y="3105150"/>
            <a:ext cx="6764395"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r>
              <a:rPr lang="en-US" sz="2800" dirty="0">
                <a:latin typeface="Calibri"/>
                <a:cs typeface="Calibri"/>
              </a:rPr>
              <a:t>Passage:</a:t>
            </a:r>
          </a:p>
          <a:p>
            <a:pPr marL="114300" indent="0">
              <a:buNone/>
            </a:pPr>
            <a:r>
              <a:rPr lang="en-US" sz="2200" dirty="0">
                <a:latin typeface="Calibri"/>
                <a:cs typeface="Calibri"/>
              </a:rPr>
              <a:t>The Marie biscuit is named after </a:t>
            </a:r>
            <a:r>
              <a:rPr lang="en-US" sz="2200" b="1" dirty="0">
                <a:solidFill>
                  <a:srgbClr val="0000FF"/>
                </a:solidFill>
                <a:latin typeface="Calibri"/>
                <a:cs typeface="Calibri"/>
              </a:rPr>
              <a:t>Marie </a:t>
            </a:r>
            <a:r>
              <a:rPr lang="en-US" sz="2200" b="1" dirty="0" err="1">
                <a:solidFill>
                  <a:srgbClr val="0000FF"/>
                </a:solidFill>
                <a:latin typeface="Calibri"/>
                <a:cs typeface="Calibri"/>
              </a:rPr>
              <a:t>Alexandrovna</a:t>
            </a:r>
            <a:r>
              <a:rPr lang="en-US" sz="2200" dirty="0">
                <a:latin typeface="Calibri"/>
                <a:cs typeface="Calibri"/>
              </a:rPr>
              <a:t>, the daughter of </a:t>
            </a:r>
            <a:r>
              <a:rPr lang="en-US" sz="2200" b="1" dirty="0">
                <a:solidFill>
                  <a:srgbClr val="0000FF"/>
                </a:solidFill>
                <a:latin typeface="Calibri"/>
                <a:cs typeface="Calibri"/>
              </a:rPr>
              <a:t>Czar Alexander II of Russia </a:t>
            </a:r>
            <a:r>
              <a:rPr lang="en-US" sz="2200" dirty="0">
                <a:latin typeface="Calibri"/>
                <a:cs typeface="Calibri"/>
              </a:rPr>
              <a:t>and wife of </a:t>
            </a:r>
            <a:r>
              <a:rPr lang="en-US" sz="2200" b="1" dirty="0">
                <a:solidFill>
                  <a:srgbClr val="0000FF"/>
                </a:solidFill>
                <a:latin typeface="Calibri"/>
                <a:cs typeface="Calibri"/>
              </a:rPr>
              <a:t>Alfred</a:t>
            </a:r>
            <a:r>
              <a:rPr lang="en-US" sz="2200" dirty="0">
                <a:latin typeface="Calibri"/>
                <a:cs typeface="Calibri"/>
              </a:rPr>
              <a:t>, the second son of </a:t>
            </a:r>
            <a:r>
              <a:rPr lang="en-US" sz="2200" b="1" dirty="0">
                <a:solidFill>
                  <a:srgbClr val="0000FF"/>
                </a:solidFill>
                <a:latin typeface="Calibri"/>
                <a:cs typeface="Calibri"/>
              </a:rPr>
              <a:t>Queen Victoria </a:t>
            </a:r>
            <a:r>
              <a:rPr lang="en-US" sz="2200" dirty="0">
                <a:latin typeface="Calibri"/>
                <a:cs typeface="Calibri"/>
              </a:rPr>
              <a:t>and </a:t>
            </a:r>
            <a:r>
              <a:rPr lang="en-US" sz="2200" b="1" dirty="0">
                <a:solidFill>
                  <a:srgbClr val="0000FF"/>
                </a:solidFill>
                <a:latin typeface="Calibri"/>
                <a:cs typeface="Calibri"/>
              </a:rPr>
              <a:t>Prince</a:t>
            </a:r>
            <a:r>
              <a:rPr lang="en-US" sz="2200" b="1" dirty="0">
                <a:latin typeface="Calibri"/>
                <a:cs typeface="Calibri"/>
              </a:rPr>
              <a:t> </a:t>
            </a:r>
            <a:r>
              <a:rPr lang="en-US" sz="2200" b="1" dirty="0">
                <a:solidFill>
                  <a:srgbClr val="0000FF"/>
                </a:solidFill>
                <a:latin typeface="Calibri"/>
                <a:cs typeface="Calibri"/>
              </a:rPr>
              <a:t>Albert</a:t>
            </a:r>
          </a:p>
        </p:txBody>
      </p:sp>
    </p:spTree>
    <p:extLst>
      <p:ext uri="{BB962C8B-B14F-4D97-AF65-F5344CB8AC3E}">
        <p14:creationId xmlns:p14="http://schemas.microsoft.com/office/powerpoint/2010/main" val="2963892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Answering: IBM’s Watson</a:t>
            </a:r>
          </a:p>
        </p:txBody>
      </p:sp>
      <p:sp>
        <p:nvSpPr>
          <p:cNvPr id="3" name="Content Placeholder 2"/>
          <p:cNvSpPr>
            <a:spLocks noGrp="1"/>
          </p:cNvSpPr>
          <p:nvPr>
            <p:ph idx="1"/>
          </p:nvPr>
        </p:nvSpPr>
        <p:spPr>
          <a:xfrm>
            <a:off x="228600" y="1276350"/>
            <a:ext cx="8534400" cy="3333750"/>
          </a:xfrm>
        </p:spPr>
        <p:txBody>
          <a:bodyPr/>
          <a:lstStyle/>
          <a:p>
            <a:r>
              <a:rPr lang="en-US" dirty="0"/>
              <a:t>Won Jeopardy on February 16, 2011!</a:t>
            </a:r>
          </a:p>
          <a:p>
            <a:endParaRPr lang="en-US" dirty="0"/>
          </a:p>
        </p:txBody>
      </p:sp>
      <p:sp>
        <p:nvSpPr>
          <p:cNvPr id="6" name="Slide Number Placeholder 5"/>
          <p:cNvSpPr>
            <a:spLocks noGrp="1"/>
          </p:cNvSpPr>
          <p:nvPr>
            <p:ph type="sldNum" sz="quarter" idx="12"/>
          </p:nvPr>
        </p:nvSpPr>
        <p:spPr/>
        <p:txBody>
          <a:bodyPr/>
          <a:lstStyle/>
          <a:p>
            <a:fld id="{47547809-17FD-2840-9239-CDF5B11C5F8C}" type="slidenum">
              <a:rPr lang="en-US"/>
              <a:pPr/>
              <a:t>4</a:t>
            </a:fld>
            <a:endParaRPr lang="en-US"/>
          </a:p>
        </p:txBody>
      </p:sp>
      <p:sp>
        <p:nvSpPr>
          <p:cNvPr id="7" name="Rectangle 6"/>
          <p:cNvSpPr/>
          <p:nvPr/>
        </p:nvSpPr>
        <p:spPr bwMode="auto">
          <a:xfrm>
            <a:off x="381000" y="2038350"/>
            <a:ext cx="5257800" cy="2008598"/>
          </a:xfrm>
          <a:prstGeom prst="rect">
            <a:avLst/>
          </a:prstGeom>
          <a:solidFill>
            <a:srgbClr val="000099"/>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000" dirty="0">
                <a:solidFill>
                  <a:schemeClr val="bg1"/>
                </a:solidFill>
              </a:rPr>
              <a:t>WILLIAM WILKINSON’S </a:t>
            </a:r>
          </a:p>
          <a:p>
            <a:pPr algn="ctr"/>
            <a:r>
              <a:rPr lang="en-US" sz="2000" dirty="0">
                <a:solidFill>
                  <a:schemeClr val="bg1"/>
                </a:solidFill>
              </a:rPr>
              <a:t>“AN ACCOUNT OF THE PRINCIPALITIES OF</a:t>
            </a:r>
            <a:br>
              <a:rPr lang="en-US" sz="2000" dirty="0">
                <a:solidFill>
                  <a:schemeClr val="bg1"/>
                </a:solidFill>
              </a:rPr>
            </a:br>
            <a:r>
              <a:rPr lang="en-US" sz="2000" dirty="0">
                <a:solidFill>
                  <a:schemeClr val="bg1"/>
                </a:solidFill>
              </a:rPr>
              <a:t>WALLACHIA AND MOLDOVIA”</a:t>
            </a:r>
          </a:p>
          <a:p>
            <a:pPr algn="ctr"/>
            <a:r>
              <a:rPr lang="en-US" sz="2000" dirty="0">
                <a:solidFill>
                  <a:schemeClr val="bg1"/>
                </a:solidFill>
              </a:rPr>
              <a:t>INSPIRED THIS AUTHOR’S</a:t>
            </a:r>
          </a:p>
          <a:p>
            <a:pPr algn="ctr"/>
            <a:r>
              <a:rPr lang="en-US" sz="2000" dirty="0">
                <a:solidFill>
                  <a:schemeClr val="bg1"/>
                </a:solidFill>
              </a:rPr>
              <a:t>MOST FAMOUS NOVEL</a:t>
            </a:r>
          </a:p>
        </p:txBody>
      </p:sp>
      <p:sp>
        <p:nvSpPr>
          <p:cNvPr id="8" name="TextBox 7"/>
          <p:cNvSpPr txBox="1"/>
          <p:nvPr/>
        </p:nvSpPr>
        <p:spPr>
          <a:xfrm>
            <a:off x="7239000" y="2795885"/>
            <a:ext cx="1729410" cy="461665"/>
          </a:xfrm>
          <a:prstGeom prst="rect">
            <a:avLst/>
          </a:prstGeom>
          <a:noFill/>
        </p:spPr>
        <p:txBody>
          <a:bodyPr wrap="none" rtlCol="0">
            <a:spAutoFit/>
          </a:bodyPr>
          <a:lstStyle/>
          <a:p>
            <a:r>
              <a:rPr lang="en-US" dirty="0">
                <a:latin typeface="+mn-lt"/>
              </a:rPr>
              <a:t>Bram Stoker</a:t>
            </a:r>
          </a:p>
        </p:txBody>
      </p:sp>
      <p:sp>
        <p:nvSpPr>
          <p:cNvPr id="9" name="Right Arrow 8"/>
          <p:cNvSpPr/>
          <p:nvPr/>
        </p:nvSpPr>
        <p:spPr bwMode="auto">
          <a:xfrm>
            <a:off x="5943600" y="2724150"/>
            <a:ext cx="1143000" cy="533400"/>
          </a:xfrm>
          <a:prstGeom prst="rightArrow">
            <a:avLst/>
          </a:prstGeom>
          <a:solidFill>
            <a:schemeClr val="bg1">
              <a:lumMod val="6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122594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81" name="Rectangle 2"/>
          <p:cNvSpPr>
            <a:spLocks noGrp="1" noChangeArrowheads="1"/>
          </p:cNvSpPr>
          <p:nvPr>
            <p:ph type="title"/>
          </p:nvPr>
        </p:nvSpPr>
        <p:spPr>
          <a:xfrm>
            <a:off x="1447800" y="381000"/>
            <a:ext cx="7467600" cy="742950"/>
          </a:xfrm>
        </p:spPr>
        <p:txBody>
          <a:bodyPr/>
          <a:lstStyle/>
          <a:p>
            <a:r>
              <a:rPr lang="en-US" dirty="0"/>
              <a:t>Use machine learning:</a:t>
            </a:r>
            <a:br>
              <a:rPr lang="en-US" dirty="0"/>
            </a:br>
            <a:r>
              <a:rPr lang="en-US" dirty="0"/>
              <a:t>Features for ranking candidate answers</a:t>
            </a:r>
          </a:p>
        </p:txBody>
      </p:sp>
      <p:sp>
        <p:nvSpPr>
          <p:cNvPr id="2" name="Content Placeholder 1"/>
          <p:cNvSpPr>
            <a:spLocks noGrp="1"/>
          </p:cNvSpPr>
          <p:nvPr>
            <p:ph idx="1"/>
          </p:nvPr>
        </p:nvSpPr>
        <p:spPr>
          <a:xfrm>
            <a:off x="152400" y="1276350"/>
            <a:ext cx="8763000" cy="3581400"/>
          </a:xfrm>
        </p:spPr>
        <p:txBody>
          <a:bodyPr/>
          <a:lstStyle/>
          <a:p>
            <a:pPr marL="0" indent="0">
              <a:buNone/>
            </a:pPr>
            <a:r>
              <a:rPr lang="en-US" sz="2000" b="1" dirty="0"/>
              <a:t>Answer type match:  </a:t>
            </a:r>
            <a:r>
              <a:rPr lang="en-US" sz="2000" dirty="0"/>
              <a:t>Candidate contains a phrase with the correct answer type.</a:t>
            </a:r>
          </a:p>
          <a:p>
            <a:pPr marL="0" indent="0">
              <a:buNone/>
            </a:pPr>
            <a:r>
              <a:rPr lang="en-US" sz="2000" b="1" dirty="0"/>
              <a:t>Pattern match</a:t>
            </a:r>
            <a:r>
              <a:rPr lang="en-US" sz="2000" dirty="0"/>
              <a:t>: Regular expression pattern matches the candidate.</a:t>
            </a:r>
          </a:p>
          <a:p>
            <a:pPr marL="0" indent="0">
              <a:buNone/>
            </a:pPr>
            <a:r>
              <a:rPr lang="en-US" sz="2000" b="1" dirty="0"/>
              <a:t>Question keywords</a:t>
            </a:r>
            <a:r>
              <a:rPr lang="en-US" sz="2000" dirty="0"/>
              <a:t>: # of question keywords in the candidate.</a:t>
            </a:r>
          </a:p>
          <a:p>
            <a:pPr marL="0" indent="0">
              <a:buNone/>
            </a:pPr>
            <a:r>
              <a:rPr lang="en-US" sz="2000" b="1" dirty="0"/>
              <a:t>Keyword distance</a:t>
            </a:r>
            <a:r>
              <a:rPr lang="en-US" sz="2000" dirty="0"/>
              <a:t>: Distance in words between the candidate and query keywords </a:t>
            </a:r>
          </a:p>
          <a:p>
            <a:pPr marL="0" indent="0">
              <a:buNone/>
            </a:pPr>
            <a:r>
              <a:rPr lang="en-US" sz="2000" b="1" dirty="0"/>
              <a:t>Novelty factor</a:t>
            </a:r>
            <a:r>
              <a:rPr lang="en-US" sz="2000" dirty="0"/>
              <a:t>: A word in the candidate is not in the query.</a:t>
            </a:r>
          </a:p>
          <a:p>
            <a:pPr marL="0" indent="0">
              <a:buNone/>
            </a:pPr>
            <a:r>
              <a:rPr lang="en-US" sz="2000" b="1" dirty="0"/>
              <a:t>Apposition features</a:t>
            </a:r>
            <a:r>
              <a:rPr lang="en-US" sz="2000" dirty="0"/>
              <a:t>: The candidate is an appositive to question terms</a:t>
            </a:r>
          </a:p>
          <a:p>
            <a:pPr marL="0" indent="0">
              <a:buNone/>
            </a:pPr>
            <a:r>
              <a:rPr lang="en-US" sz="2000" b="1" dirty="0"/>
              <a:t>Punctuation location</a:t>
            </a:r>
            <a:r>
              <a:rPr lang="en-US" sz="2000" dirty="0"/>
              <a:t>: The candidate is immediately followed by a                  comma, period, quotation marks, semicolon, or exclamation mark.</a:t>
            </a:r>
          </a:p>
          <a:p>
            <a:pPr marL="0" indent="0">
              <a:buNone/>
            </a:pPr>
            <a:r>
              <a:rPr lang="en-US" sz="2000" b="1" dirty="0"/>
              <a:t>Sequences of question terms</a:t>
            </a:r>
            <a:r>
              <a:rPr lang="en-US" sz="2000" dirty="0"/>
              <a:t>: The length of the longest sequence                                  of question terms that occurs in the candidate answer.</a:t>
            </a:r>
          </a:p>
          <a:p>
            <a:pPr marL="0" indent="0">
              <a:buNone/>
            </a:pPr>
            <a:endParaRPr lang="en-US" sz="1800" dirty="0"/>
          </a:p>
        </p:txBody>
      </p:sp>
    </p:spTree>
    <p:extLst>
      <p:ext uri="{BB962C8B-B14F-4D97-AF65-F5344CB8AC3E}">
        <p14:creationId xmlns:p14="http://schemas.microsoft.com/office/powerpoint/2010/main" val="400627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Candidate Answer scoring in IBM Watson</a:t>
            </a:r>
          </a:p>
        </p:txBody>
      </p:sp>
      <p:sp>
        <p:nvSpPr>
          <p:cNvPr id="3" name="Content Placeholder 2"/>
          <p:cNvSpPr>
            <a:spLocks noGrp="1"/>
          </p:cNvSpPr>
          <p:nvPr>
            <p:ph idx="1"/>
          </p:nvPr>
        </p:nvSpPr>
        <p:spPr/>
        <p:txBody>
          <a:bodyPr/>
          <a:lstStyle/>
          <a:p>
            <a:r>
              <a:rPr lang="en-US" dirty="0"/>
              <a:t>Each candidate answer gets scores from &gt;50 components</a:t>
            </a:r>
          </a:p>
          <a:p>
            <a:pPr lvl="1"/>
            <a:r>
              <a:rPr lang="en-US" dirty="0"/>
              <a:t>(from unstructured text, semi-structured text, triple stores)</a:t>
            </a:r>
          </a:p>
          <a:p>
            <a:pPr lvl="1"/>
            <a:endParaRPr lang="en-US" sz="2400" dirty="0"/>
          </a:p>
          <a:p>
            <a:pPr lvl="1">
              <a:lnSpc>
                <a:spcPct val="90000"/>
              </a:lnSpc>
            </a:pPr>
            <a:r>
              <a:rPr lang="en-US" sz="2400" dirty="0"/>
              <a:t>logical form (parse) match between question and candidate</a:t>
            </a:r>
          </a:p>
          <a:p>
            <a:pPr lvl="1">
              <a:lnSpc>
                <a:spcPct val="90000"/>
              </a:lnSpc>
            </a:pPr>
            <a:r>
              <a:rPr lang="en-US" sz="2400" dirty="0"/>
              <a:t>passage source reliability </a:t>
            </a:r>
          </a:p>
          <a:p>
            <a:pPr lvl="1">
              <a:lnSpc>
                <a:spcPct val="90000"/>
              </a:lnSpc>
            </a:pPr>
            <a:r>
              <a:rPr lang="en-US" sz="2400" dirty="0"/>
              <a:t>geospatial location</a:t>
            </a:r>
          </a:p>
          <a:p>
            <a:pPr lvl="2">
              <a:lnSpc>
                <a:spcPct val="80000"/>
              </a:lnSpc>
            </a:pPr>
            <a:r>
              <a:rPr lang="fi-FI" sz="2400" dirty="0" err="1">
                <a:solidFill>
                  <a:srgbClr val="0000FF"/>
                </a:solidFill>
                <a:cs typeface="Calibri"/>
              </a:rPr>
              <a:t>California</a:t>
            </a:r>
            <a:r>
              <a:rPr lang="fi-FI" sz="2400" dirty="0">
                <a:cs typeface="Calibri"/>
              </a:rPr>
              <a:t>  is  </a:t>
            </a:r>
            <a:r>
              <a:rPr lang="fi-FI" sz="2400" dirty="0">
                <a:solidFill>
                  <a:srgbClr val="0000FF"/>
                </a:solidFill>
                <a:cs typeface="Calibri"/>
              </a:rPr>
              <a:t>”</a:t>
            </a:r>
            <a:r>
              <a:rPr lang="fi-FI" sz="2400" dirty="0" err="1">
                <a:solidFill>
                  <a:srgbClr val="0000FF"/>
                </a:solidFill>
                <a:cs typeface="Calibri"/>
              </a:rPr>
              <a:t>southwest</a:t>
            </a:r>
            <a:r>
              <a:rPr lang="fi-FI" sz="2400" dirty="0">
                <a:solidFill>
                  <a:srgbClr val="0000FF"/>
                </a:solidFill>
                <a:cs typeface="Calibri"/>
              </a:rPr>
              <a:t> of Montana”</a:t>
            </a:r>
            <a:endParaRPr lang="en-US" sz="2400" dirty="0"/>
          </a:p>
          <a:p>
            <a:pPr lvl="1">
              <a:lnSpc>
                <a:spcPct val="90000"/>
              </a:lnSpc>
            </a:pPr>
            <a:r>
              <a:rPr lang="en-US" sz="2400" dirty="0"/>
              <a:t>temporal relationships</a:t>
            </a:r>
          </a:p>
          <a:p>
            <a:pPr lvl="1">
              <a:lnSpc>
                <a:spcPct val="90000"/>
              </a:lnSpc>
            </a:pPr>
            <a:r>
              <a:rPr lang="en-US" sz="2400" dirty="0"/>
              <a:t>taxonomic classification</a:t>
            </a:r>
          </a:p>
          <a:p>
            <a:pPr lvl="3"/>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41</a:t>
            </a:fld>
            <a:endParaRPr lang="en-US"/>
          </a:p>
        </p:txBody>
      </p:sp>
    </p:spTree>
    <p:extLst>
      <p:ext uri="{BB962C8B-B14F-4D97-AF65-F5344CB8AC3E}">
        <p14:creationId xmlns:p14="http://schemas.microsoft.com/office/powerpoint/2010/main" val="33430848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4" name="Slide Number Placeholder 5"/>
          <p:cNvSpPr>
            <a:spLocks noGrp="1"/>
          </p:cNvSpPr>
          <p:nvPr>
            <p:ph type="sldNum" sz="quarter" idx="4294967295"/>
          </p:nvPr>
        </p:nvSpPr>
        <p:spPr>
          <a:xfrm>
            <a:off x="76200" y="4885687"/>
            <a:ext cx="457200" cy="228600"/>
          </a:xfrm>
          <a:prstGeom prst="rect">
            <a:avLst/>
          </a:prstGeom>
          <a:noFill/>
        </p:spPr>
        <p:txBody>
          <a:bodyPr/>
          <a:lstStyle/>
          <a:p>
            <a:fld id="{6293A94B-95F2-2E48-89F7-969BF792FCB3}" type="slidenum">
              <a:rPr lang="en-US" smtClean="0"/>
              <a:pPr/>
              <a:t>42</a:t>
            </a:fld>
            <a:endParaRPr lang="en-US" dirty="0"/>
          </a:p>
        </p:txBody>
      </p:sp>
      <p:sp>
        <p:nvSpPr>
          <p:cNvPr id="51205" name="Rectangle 2"/>
          <p:cNvSpPr>
            <a:spLocks noGrp="1" noChangeArrowheads="1"/>
          </p:cNvSpPr>
          <p:nvPr>
            <p:ph type="title"/>
          </p:nvPr>
        </p:nvSpPr>
        <p:spPr>
          <a:xfrm>
            <a:off x="1340673" y="133350"/>
            <a:ext cx="7772400" cy="857250"/>
          </a:xfrm>
        </p:spPr>
        <p:txBody>
          <a:bodyPr/>
          <a:lstStyle/>
          <a:p>
            <a:r>
              <a:rPr lang="en-US" dirty="0"/>
              <a:t>Common Evaluation Metrics</a:t>
            </a:r>
          </a:p>
        </p:txBody>
      </p:sp>
      <p:sp>
        <p:nvSpPr>
          <p:cNvPr id="51206" name="Rectangle 3"/>
          <p:cNvSpPr>
            <a:spLocks noGrp="1" noChangeArrowheads="1"/>
          </p:cNvSpPr>
          <p:nvPr>
            <p:ph type="body" idx="1"/>
          </p:nvPr>
        </p:nvSpPr>
        <p:spPr>
          <a:xfrm>
            <a:off x="609600" y="1352550"/>
            <a:ext cx="8382000" cy="3200400"/>
          </a:xfrm>
        </p:spPr>
        <p:txBody>
          <a:bodyPr/>
          <a:lstStyle/>
          <a:p>
            <a:pPr marL="457200" indent="-457200">
              <a:lnSpc>
                <a:spcPct val="90000"/>
              </a:lnSpc>
              <a:buFont typeface="+mj-lt"/>
              <a:buAutoNum type="arabicPeriod"/>
            </a:pPr>
            <a:r>
              <a:rPr lang="en-US" sz="2800" i="1" dirty="0">
                <a:solidFill>
                  <a:srgbClr val="0000FF"/>
                </a:solidFill>
              </a:rPr>
              <a:t>Accuracy</a:t>
            </a:r>
            <a:r>
              <a:rPr lang="en-US" sz="2800" dirty="0">
                <a:solidFill>
                  <a:srgbClr val="0000FF"/>
                </a:solidFill>
              </a:rPr>
              <a:t> </a:t>
            </a:r>
            <a:r>
              <a:rPr lang="en-US" sz="2800" dirty="0"/>
              <a:t>(does answer match gold-labeled answer?)</a:t>
            </a:r>
          </a:p>
          <a:p>
            <a:pPr marL="457200" indent="-457200">
              <a:lnSpc>
                <a:spcPct val="90000"/>
              </a:lnSpc>
              <a:buFont typeface="+mj-lt"/>
              <a:buAutoNum type="arabicPeriod"/>
            </a:pPr>
            <a:r>
              <a:rPr lang="en-US" sz="2800" i="1" dirty="0">
                <a:solidFill>
                  <a:srgbClr val="0000FF"/>
                </a:solidFill>
              </a:rPr>
              <a:t>Mean Reciprocal Rank</a:t>
            </a:r>
            <a:endParaRPr lang="en-US" sz="2800" dirty="0"/>
          </a:p>
          <a:p>
            <a:pPr lvl="1">
              <a:lnSpc>
                <a:spcPct val="90000"/>
              </a:lnSpc>
            </a:pPr>
            <a:r>
              <a:rPr lang="en-US" sz="2400" dirty="0"/>
              <a:t>For each query return a ranked list of M candidate answers.</a:t>
            </a:r>
          </a:p>
          <a:p>
            <a:pPr lvl="1">
              <a:lnSpc>
                <a:spcPct val="90000"/>
              </a:lnSpc>
            </a:pPr>
            <a:r>
              <a:rPr lang="en-US" sz="2400" dirty="0"/>
              <a:t>Query score is 1/Rank of the first correct answer </a:t>
            </a:r>
          </a:p>
          <a:p>
            <a:pPr lvl="2">
              <a:lnSpc>
                <a:spcPct val="90000"/>
              </a:lnSpc>
            </a:pPr>
            <a:r>
              <a:rPr lang="en-US" i="1" dirty="0"/>
              <a:t>If first answer is correct: 1 </a:t>
            </a:r>
          </a:p>
          <a:p>
            <a:pPr lvl="2">
              <a:lnSpc>
                <a:spcPct val="90000"/>
              </a:lnSpc>
            </a:pPr>
            <a:r>
              <a:rPr lang="en-US" i="1" dirty="0"/>
              <a:t>else if second answer is correct: ½</a:t>
            </a:r>
          </a:p>
          <a:p>
            <a:pPr lvl="2">
              <a:lnSpc>
                <a:spcPct val="90000"/>
              </a:lnSpc>
            </a:pPr>
            <a:r>
              <a:rPr lang="en-US" i="1" dirty="0"/>
              <a:t>else if third answer is correct:  ⅓,  etc.</a:t>
            </a:r>
          </a:p>
          <a:p>
            <a:pPr lvl="2">
              <a:lnSpc>
                <a:spcPct val="90000"/>
              </a:lnSpc>
            </a:pPr>
            <a:r>
              <a:rPr lang="en-US" i="1" dirty="0"/>
              <a:t>Score is 0 if none of the M answers are correct</a:t>
            </a:r>
          </a:p>
          <a:p>
            <a:pPr lvl="1">
              <a:lnSpc>
                <a:spcPct val="90000"/>
              </a:lnSpc>
            </a:pPr>
            <a:r>
              <a:rPr lang="en-US" sz="2400" dirty="0"/>
              <a:t>Take the mean over all N queries</a:t>
            </a:r>
          </a:p>
          <a:p>
            <a:pPr lvl="1">
              <a:lnSpc>
                <a:spcPct val="90000"/>
              </a:lnSpc>
            </a:pP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2394129331"/>
              </p:ext>
            </p:extLst>
          </p:nvPr>
        </p:nvGraphicFramePr>
        <p:xfrm>
          <a:off x="6553200" y="3028950"/>
          <a:ext cx="2244725" cy="1341438"/>
        </p:xfrm>
        <a:graphic>
          <a:graphicData uri="http://schemas.openxmlformats.org/presentationml/2006/ole">
            <mc:AlternateContent xmlns:mc="http://schemas.openxmlformats.org/markup-compatibility/2006">
              <mc:Choice xmlns:v="urn:schemas-microsoft-com:vml" Requires="v">
                <p:oleObj name="Equation" r:id="rId3" imgW="1104900" imgH="660400" progId="Equation.3">
                  <p:embed/>
                </p:oleObj>
              </mc:Choice>
              <mc:Fallback>
                <p:oleObj name="Equation" r:id="rId3" imgW="1104900" imgH="660400" progId="Equation.3">
                  <p:embed/>
                  <p:pic>
                    <p:nvPicPr>
                      <p:cNvPr id="0" name=""/>
                      <p:cNvPicPr/>
                      <p:nvPr/>
                    </p:nvPicPr>
                    <p:blipFill>
                      <a:blip r:embed="rId4"/>
                      <a:stretch>
                        <a:fillRect/>
                      </a:stretch>
                    </p:blipFill>
                    <p:spPr>
                      <a:xfrm>
                        <a:off x="6553200" y="3028950"/>
                        <a:ext cx="2244725" cy="1341438"/>
                      </a:xfrm>
                      <a:prstGeom prst="rect">
                        <a:avLst/>
                      </a:prstGeom>
                    </p:spPr>
                  </p:pic>
                </p:oleObj>
              </mc:Fallback>
            </mc:AlternateContent>
          </a:graphicData>
        </a:graphic>
      </p:graphicFrame>
    </p:spTree>
    <p:extLst>
      <p:ext uri="{BB962C8B-B14F-4D97-AF65-F5344CB8AC3E}">
        <p14:creationId xmlns:p14="http://schemas.microsoft.com/office/powerpoint/2010/main" val="22474106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diagram of informational data&#10;&#10;Description automatically generated with medium confidence">
            <a:extLst>
              <a:ext uri="{FF2B5EF4-FFF2-40B4-BE49-F238E27FC236}">
                <a16:creationId xmlns:a16="http://schemas.microsoft.com/office/drawing/2014/main" id="{1209CE09-F572-6156-E6F0-88D16B3C48FF}"/>
              </a:ext>
            </a:extLst>
          </p:cNvPr>
          <p:cNvPicPr>
            <a:picLocks noGrp="1" noChangeAspect="1"/>
          </p:cNvPicPr>
          <p:nvPr>
            <p:ph idx="1"/>
          </p:nvPr>
        </p:nvPicPr>
        <p:blipFill>
          <a:blip r:embed="rId3"/>
          <a:stretch>
            <a:fillRect/>
          </a:stretch>
        </p:blipFill>
        <p:spPr>
          <a:xfrm>
            <a:off x="1447800" y="361950"/>
            <a:ext cx="6781800" cy="4526856"/>
          </a:xfrm>
          <a:noFill/>
        </p:spPr>
      </p:pic>
      <p:sp>
        <p:nvSpPr>
          <p:cNvPr id="4" name="Slide Number Placeholder 3">
            <a:extLst>
              <a:ext uri="{FF2B5EF4-FFF2-40B4-BE49-F238E27FC236}">
                <a16:creationId xmlns:a16="http://schemas.microsoft.com/office/drawing/2014/main" id="{7B12279A-58E6-6ADF-4A80-83F139E3C42E}"/>
              </a:ext>
            </a:extLst>
          </p:cNvPr>
          <p:cNvSpPr>
            <a:spLocks noGrp="1"/>
          </p:cNvSpPr>
          <p:nvPr>
            <p:ph type="sldNum" sz="quarter" idx="12"/>
          </p:nvPr>
        </p:nvSpPr>
        <p:spPr>
          <a:xfrm>
            <a:off x="304800" y="4705350"/>
            <a:ext cx="1981200" cy="342900"/>
          </a:xfrm>
        </p:spPr>
        <p:txBody>
          <a:bodyPr wrap="square" anchor="t">
            <a:normAutofit/>
          </a:bodyPr>
          <a:lstStyle/>
          <a:p>
            <a:pPr>
              <a:spcAft>
                <a:spcPts val="600"/>
              </a:spcAft>
            </a:pPr>
            <a:fld id="{10F35DC5-7E65-8247-99AB-4E984F8A921E}" type="slidenum">
              <a:rPr lang="en-US" smtClean="0"/>
              <a:pPr>
                <a:spcAft>
                  <a:spcPts val="600"/>
                </a:spcAft>
              </a:pPr>
              <a:t>43</a:t>
            </a:fld>
            <a:endParaRPr lang="en-US"/>
          </a:p>
        </p:txBody>
      </p:sp>
    </p:spTree>
    <p:extLst>
      <p:ext uri="{BB962C8B-B14F-4D97-AF65-F5344CB8AC3E}">
        <p14:creationId xmlns:p14="http://schemas.microsoft.com/office/powerpoint/2010/main" val="19664789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61950"/>
            <a:ext cx="7467600" cy="742950"/>
          </a:xfrm>
        </p:spPr>
        <p:txBody>
          <a:bodyPr/>
          <a:lstStyle/>
          <a:p>
            <a:r>
              <a:rPr lang="en-US" dirty="0"/>
              <a:t>Relation Extraction</a:t>
            </a:r>
          </a:p>
        </p:txBody>
      </p:sp>
      <p:sp>
        <p:nvSpPr>
          <p:cNvPr id="3" name="Content Placeholder 2"/>
          <p:cNvSpPr>
            <a:spLocks noGrp="1"/>
          </p:cNvSpPr>
          <p:nvPr>
            <p:ph idx="1"/>
          </p:nvPr>
        </p:nvSpPr>
        <p:spPr>
          <a:xfrm>
            <a:off x="304800" y="1276350"/>
            <a:ext cx="8839200" cy="3867150"/>
          </a:xfrm>
        </p:spPr>
        <p:txBody>
          <a:bodyPr/>
          <a:lstStyle/>
          <a:p>
            <a:r>
              <a:rPr lang="en-US" sz="2800" dirty="0">
                <a:solidFill>
                  <a:srgbClr val="000000"/>
                </a:solidFill>
              </a:rPr>
              <a:t>Answers: Databases of Relations</a:t>
            </a:r>
          </a:p>
          <a:p>
            <a:pPr lvl="1"/>
            <a:r>
              <a:rPr lang="en-US" sz="2400" dirty="0">
                <a:solidFill>
                  <a:srgbClr val="000000"/>
                </a:solidFill>
              </a:rPr>
              <a:t>born-in(“Emma Goldman”, “June 27 1869”)</a:t>
            </a:r>
          </a:p>
          <a:p>
            <a:pPr lvl="1"/>
            <a:r>
              <a:rPr lang="en-US" sz="2400" dirty="0">
                <a:solidFill>
                  <a:srgbClr val="000000"/>
                </a:solidFill>
              </a:rPr>
              <a:t>author-of(“Cao </a:t>
            </a:r>
            <a:r>
              <a:rPr lang="en-US" sz="2400" dirty="0" err="1">
                <a:solidFill>
                  <a:srgbClr val="000000"/>
                </a:solidFill>
              </a:rPr>
              <a:t>Xue</a:t>
            </a:r>
            <a:r>
              <a:rPr lang="en-US" sz="2400" dirty="0">
                <a:solidFill>
                  <a:srgbClr val="000000"/>
                </a:solidFill>
              </a:rPr>
              <a:t> Qin”, “Dream of the Red Chamber”)</a:t>
            </a:r>
          </a:p>
          <a:p>
            <a:pPr lvl="1"/>
            <a:r>
              <a:rPr lang="en-US" sz="2400" dirty="0">
                <a:solidFill>
                  <a:srgbClr val="000000"/>
                </a:solidFill>
              </a:rPr>
              <a:t>Draw from Wikipedia </a:t>
            </a:r>
            <a:r>
              <a:rPr lang="en-US" sz="2400" dirty="0" err="1">
                <a:solidFill>
                  <a:srgbClr val="000000"/>
                </a:solidFill>
              </a:rPr>
              <a:t>infoboxes</a:t>
            </a:r>
            <a:r>
              <a:rPr lang="en-US" sz="2400" dirty="0">
                <a:solidFill>
                  <a:srgbClr val="000000"/>
                </a:solidFill>
              </a:rPr>
              <a:t>, </a:t>
            </a:r>
            <a:r>
              <a:rPr lang="en-US" sz="2400" dirty="0" err="1">
                <a:solidFill>
                  <a:srgbClr val="000000"/>
                </a:solidFill>
              </a:rPr>
              <a:t>DBpedia</a:t>
            </a:r>
            <a:r>
              <a:rPr lang="en-US" sz="2400" dirty="0">
                <a:solidFill>
                  <a:srgbClr val="000000"/>
                </a:solidFill>
              </a:rPr>
              <a:t>, </a:t>
            </a:r>
            <a:r>
              <a:rPr lang="en-US" sz="2400" dirty="0" err="1">
                <a:solidFill>
                  <a:srgbClr val="000000"/>
                </a:solidFill>
              </a:rPr>
              <a:t>FreeBase</a:t>
            </a:r>
            <a:r>
              <a:rPr lang="en-US" sz="2400" dirty="0">
                <a:solidFill>
                  <a:srgbClr val="000000"/>
                </a:solidFill>
              </a:rPr>
              <a:t>, etc.</a:t>
            </a:r>
          </a:p>
          <a:p>
            <a:r>
              <a:rPr lang="en-US" sz="2800" dirty="0">
                <a:solidFill>
                  <a:srgbClr val="000000"/>
                </a:solidFill>
              </a:rPr>
              <a:t>Questions: Extracting Relations in Questions</a:t>
            </a:r>
          </a:p>
          <a:p>
            <a:pPr marL="457200" lvl="1" indent="0">
              <a:buNone/>
            </a:pPr>
            <a:r>
              <a:rPr lang="en-US" sz="2800" dirty="0">
                <a:solidFill>
                  <a:srgbClr val="0000FF"/>
                </a:solidFill>
              </a:rPr>
              <a:t>Whose granddaughter starred in E.T.?</a:t>
            </a:r>
          </a:p>
          <a:p>
            <a:pPr marL="0" indent="0">
              <a:buNone/>
            </a:pPr>
            <a:r>
              <a:rPr lang="en-US" dirty="0">
                <a:latin typeface="Courier"/>
                <a:cs typeface="Courier"/>
              </a:rPr>
              <a:t>  (acted-in ?x “E.T.”)</a:t>
            </a:r>
          </a:p>
          <a:p>
            <a:pPr marL="457200" lvl="1" indent="0">
              <a:buNone/>
            </a:pPr>
            <a:r>
              <a:rPr lang="en-US" sz="2400" dirty="0">
                <a:latin typeface="Courier"/>
                <a:cs typeface="Courier"/>
              </a:rPr>
              <a:t>  (granddaughter-of ?x ?y)</a:t>
            </a:r>
          </a:p>
        </p:txBody>
      </p:sp>
      <p:sp>
        <p:nvSpPr>
          <p:cNvPr id="4" name="Slide Number Placeholder 3"/>
          <p:cNvSpPr>
            <a:spLocks noGrp="1"/>
          </p:cNvSpPr>
          <p:nvPr>
            <p:ph type="sldNum" sz="quarter" idx="12"/>
          </p:nvPr>
        </p:nvSpPr>
        <p:spPr>
          <a:xfrm>
            <a:off x="304800" y="4705350"/>
            <a:ext cx="457200" cy="342900"/>
          </a:xfrm>
        </p:spPr>
        <p:txBody>
          <a:bodyPr/>
          <a:lstStyle/>
          <a:p>
            <a:fld id="{10F35DC5-7E65-8247-99AB-4E984F8A921E}" type="slidenum">
              <a:rPr lang="en-US" smtClean="0"/>
              <a:pPr/>
              <a:t>44</a:t>
            </a:fld>
            <a:endParaRPr lang="en-US" dirty="0"/>
          </a:p>
        </p:txBody>
      </p:sp>
    </p:spTree>
    <p:extLst>
      <p:ext uri="{BB962C8B-B14F-4D97-AF65-F5344CB8AC3E}">
        <p14:creationId xmlns:p14="http://schemas.microsoft.com/office/powerpoint/2010/main" val="30366751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a:cs typeface="Calibri"/>
              </a:rPr>
              <a:t>Temporal</a:t>
            </a:r>
            <a:r>
              <a:rPr lang="fi-FI" dirty="0">
                <a:cs typeface="Calibri"/>
              </a:rPr>
              <a:t> </a:t>
            </a:r>
            <a:r>
              <a:rPr lang="fi-FI" dirty="0" err="1">
                <a:cs typeface="Calibri"/>
              </a:rPr>
              <a:t>Reasoning</a:t>
            </a:r>
            <a:endParaRPr lang="fi-FI" dirty="0">
              <a:cs typeface="Calibri"/>
            </a:endParaRPr>
          </a:p>
        </p:txBody>
      </p:sp>
      <p:sp>
        <p:nvSpPr>
          <p:cNvPr id="3" name="Content Placeholder 2"/>
          <p:cNvSpPr>
            <a:spLocks noGrp="1"/>
          </p:cNvSpPr>
          <p:nvPr>
            <p:ph idx="1"/>
          </p:nvPr>
        </p:nvSpPr>
        <p:spPr>
          <a:xfrm>
            <a:off x="304800" y="1276350"/>
            <a:ext cx="8534400" cy="3867150"/>
          </a:xfrm>
        </p:spPr>
        <p:txBody>
          <a:bodyPr/>
          <a:lstStyle/>
          <a:p>
            <a:r>
              <a:rPr lang="fi-FI" sz="2800" dirty="0" err="1">
                <a:latin typeface="Calibri"/>
                <a:cs typeface="Calibri"/>
              </a:rPr>
              <a:t>Relation</a:t>
            </a:r>
            <a:r>
              <a:rPr lang="fi-FI" sz="2800" dirty="0">
                <a:latin typeface="Calibri"/>
                <a:cs typeface="Calibri"/>
              </a:rPr>
              <a:t> </a:t>
            </a:r>
            <a:r>
              <a:rPr lang="fi-FI" sz="2800" dirty="0" err="1">
                <a:latin typeface="Calibri"/>
                <a:cs typeface="Calibri"/>
              </a:rPr>
              <a:t>databases</a:t>
            </a:r>
            <a:endParaRPr lang="fi-FI" sz="2800" dirty="0">
              <a:latin typeface="Calibri"/>
              <a:cs typeface="Calibri"/>
            </a:endParaRPr>
          </a:p>
          <a:p>
            <a:pPr lvl="1"/>
            <a:r>
              <a:rPr lang="fi-FI" dirty="0">
                <a:latin typeface="Calibri"/>
                <a:cs typeface="Calibri"/>
              </a:rPr>
              <a:t>(and </a:t>
            </a:r>
            <a:r>
              <a:rPr lang="fi-FI" dirty="0" err="1">
                <a:latin typeface="Calibri"/>
                <a:cs typeface="Calibri"/>
              </a:rPr>
              <a:t>obituaries</a:t>
            </a:r>
            <a:r>
              <a:rPr lang="fi-FI" dirty="0">
                <a:latin typeface="Calibri"/>
                <a:cs typeface="Calibri"/>
              </a:rPr>
              <a:t>, </a:t>
            </a:r>
            <a:r>
              <a:rPr lang="fi-FI" dirty="0" err="1">
                <a:latin typeface="Calibri"/>
                <a:cs typeface="Calibri"/>
              </a:rPr>
              <a:t>biographical</a:t>
            </a:r>
            <a:r>
              <a:rPr lang="fi-FI" dirty="0">
                <a:latin typeface="Calibri"/>
                <a:cs typeface="Calibri"/>
              </a:rPr>
              <a:t> </a:t>
            </a:r>
            <a:r>
              <a:rPr lang="fi-FI" dirty="0" err="1">
                <a:latin typeface="Calibri"/>
                <a:cs typeface="Calibri"/>
              </a:rPr>
              <a:t>dictionaries</a:t>
            </a:r>
            <a:r>
              <a:rPr lang="fi-FI" dirty="0">
                <a:latin typeface="Calibri"/>
                <a:cs typeface="Calibri"/>
              </a:rPr>
              <a:t>, etc.)</a:t>
            </a:r>
          </a:p>
          <a:p>
            <a:r>
              <a:rPr lang="fi-FI" sz="2800" dirty="0">
                <a:latin typeface="Calibri"/>
                <a:cs typeface="Calibri"/>
              </a:rPr>
              <a:t>IBM Watson</a:t>
            </a:r>
          </a:p>
          <a:p>
            <a:pPr marL="457200" lvl="1" indent="0">
              <a:buNone/>
            </a:pPr>
            <a:r>
              <a:rPr lang="fi-FI" sz="2400" dirty="0">
                <a:solidFill>
                  <a:srgbClr val="0000FF"/>
                </a:solidFill>
                <a:latin typeface="Calibri"/>
                <a:cs typeface="Calibri"/>
              </a:rPr>
              <a:t>”In 1594 he </a:t>
            </a:r>
            <a:r>
              <a:rPr lang="fi-FI" sz="2400" dirty="0" err="1">
                <a:solidFill>
                  <a:srgbClr val="0000FF"/>
                </a:solidFill>
                <a:latin typeface="Calibri"/>
                <a:cs typeface="Calibri"/>
              </a:rPr>
              <a:t>took</a:t>
            </a:r>
            <a:r>
              <a:rPr lang="fi-FI" sz="2400" dirty="0">
                <a:solidFill>
                  <a:srgbClr val="0000FF"/>
                </a:solidFill>
                <a:latin typeface="Calibri"/>
                <a:cs typeface="Calibri"/>
              </a:rPr>
              <a:t> a </a:t>
            </a:r>
            <a:r>
              <a:rPr lang="fi-FI" sz="2400" dirty="0" err="1">
                <a:solidFill>
                  <a:srgbClr val="0000FF"/>
                </a:solidFill>
                <a:latin typeface="Calibri"/>
                <a:cs typeface="Calibri"/>
              </a:rPr>
              <a:t>job</a:t>
            </a:r>
            <a:r>
              <a:rPr lang="fi-FI" sz="2400" dirty="0">
                <a:solidFill>
                  <a:srgbClr val="0000FF"/>
                </a:solidFill>
                <a:latin typeface="Calibri"/>
                <a:cs typeface="Calibri"/>
              </a:rPr>
              <a:t> as a </a:t>
            </a:r>
            <a:r>
              <a:rPr lang="fi-FI" sz="2400" dirty="0" err="1">
                <a:solidFill>
                  <a:srgbClr val="0000FF"/>
                </a:solidFill>
                <a:latin typeface="Calibri"/>
                <a:cs typeface="Calibri"/>
              </a:rPr>
              <a:t>tax</a:t>
            </a:r>
            <a:r>
              <a:rPr lang="fi-FI" sz="2400" dirty="0">
                <a:solidFill>
                  <a:srgbClr val="0000FF"/>
                </a:solidFill>
                <a:latin typeface="Calibri"/>
                <a:cs typeface="Calibri"/>
              </a:rPr>
              <a:t> </a:t>
            </a:r>
            <a:r>
              <a:rPr lang="fi-FI" sz="2400" dirty="0" err="1">
                <a:solidFill>
                  <a:srgbClr val="0000FF"/>
                </a:solidFill>
                <a:latin typeface="Calibri"/>
                <a:cs typeface="Calibri"/>
              </a:rPr>
              <a:t>collector</a:t>
            </a:r>
            <a:r>
              <a:rPr lang="fi-FI" sz="2400" dirty="0">
                <a:solidFill>
                  <a:srgbClr val="0000FF"/>
                </a:solidFill>
                <a:latin typeface="Calibri"/>
                <a:cs typeface="Calibri"/>
              </a:rPr>
              <a:t> in Andalusia”</a:t>
            </a:r>
          </a:p>
          <a:p>
            <a:pPr marL="457200" lvl="1" indent="0">
              <a:buNone/>
            </a:pPr>
            <a:r>
              <a:rPr lang="fi-FI" sz="2400" dirty="0" err="1">
                <a:solidFill>
                  <a:srgbClr val="000000"/>
                </a:solidFill>
                <a:latin typeface="Calibri"/>
                <a:cs typeface="Calibri"/>
              </a:rPr>
              <a:t>Candidates</a:t>
            </a:r>
            <a:r>
              <a:rPr lang="fi-FI" sz="2400" dirty="0">
                <a:solidFill>
                  <a:srgbClr val="000000"/>
                </a:solidFill>
                <a:latin typeface="Calibri"/>
                <a:cs typeface="Calibri"/>
              </a:rPr>
              <a:t>:</a:t>
            </a:r>
          </a:p>
          <a:p>
            <a:pPr lvl="2"/>
            <a:r>
              <a:rPr lang="fi-FI" sz="2400" dirty="0" err="1">
                <a:solidFill>
                  <a:srgbClr val="0000FF"/>
                </a:solidFill>
                <a:latin typeface="Calibri"/>
                <a:cs typeface="Calibri"/>
              </a:rPr>
              <a:t>Thoreau</a:t>
            </a:r>
            <a:r>
              <a:rPr lang="fi-FI" sz="2400" dirty="0">
                <a:solidFill>
                  <a:srgbClr val="0000FF"/>
                </a:solidFill>
                <a:latin typeface="Calibri"/>
                <a:cs typeface="Calibri"/>
              </a:rPr>
              <a:t> </a:t>
            </a:r>
            <a:r>
              <a:rPr lang="fi-FI" sz="2400" dirty="0">
                <a:latin typeface="Calibri"/>
                <a:cs typeface="Calibri"/>
              </a:rPr>
              <a:t>is a </a:t>
            </a:r>
            <a:r>
              <a:rPr lang="fi-FI" sz="2400" dirty="0" err="1">
                <a:latin typeface="Calibri"/>
                <a:cs typeface="Calibri"/>
              </a:rPr>
              <a:t>bad</a:t>
            </a:r>
            <a:r>
              <a:rPr lang="fi-FI" sz="2400" dirty="0">
                <a:latin typeface="Calibri"/>
                <a:cs typeface="Calibri"/>
              </a:rPr>
              <a:t> </a:t>
            </a:r>
            <a:r>
              <a:rPr lang="fi-FI" sz="2400" dirty="0" err="1">
                <a:latin typeface="Calibri"/>
                <a:cs typeface="Calibri"/>
              </a:rPr>
              <a:t>answer</a:t>
            </a:r>
            <a:r>
              <a:rPr lang="fi-FI" sz="2400" dirty="0">
                <a:latin typeface="Calibri"/>
                <a:cs typeface="Calibri"/>
              </a:rPr>
              <a:t> (</a:t>
            </a:r>
            <a:r>
              <a:rPr lang="fi-FI" sz="2400" dirty="0" err="1">
                <a:latin typeface="Calibri"/>
                <a:cs typeface="Calibri"/>
              </a:rPr>
              <a:t>born</a:t>
            </a:r>
            <a:r>
              <a:rPr lang="fi-FI" sz="2400" dirty="0">
                <a:latin typeface="Calibri"/>
                <a:cs typeface="Calibri"/>
              </a:rPr>
              <a:t> in 1817)</a:t>
            </a:r>
          </a:p>
          <a:p>
            <a:pPr lvl="2"/>
            <a:r>
              <a:rPr lang="fi-FI" sz="2400" dirty="0">
                <a:solidFill>
                  <a:srgbClr val="0000FF"/>
                </a:solidFill>
                <a:latin typeface="Calibri"/>
                <a:cs typeface="Calibri"/>
              </a:rPr>
              <a:t>Cervantes</a:t>
            </a:r>
            <a:r>
              <a:rPr lang="fi-FI" sz="2400" dirty="0">
                <a:latin typeface="Calibri"/>
                <a:cs typeface="Calibri"/>
              </a:rPr>
              <a:t> is </a:t>
            </a:r>
            <a:r>
              <a:rPr lang="fi-FI" sz="2400" dirty="0" err="1">
                <a:latin typeface="Calibri"/>
                <a:cs typeface="Calibri"/>
              </a:rPr>
              <a:t>possible</a:t>
            </a:r>
            <a:r>
              <a:rPr lang="fi-FI" sz="2400" dirty="0">
                <a:latin typeface="Calibri"/>
                <a:cs typeface="Calibri"/>
              </a:rPr>
              <a:t> (</a:t>
            </a:r>
            <a:r>
              <a:rPr lang="fi-FI" sz="2400" dirty="0" err="1">
                <a:latin typeface="Calibri"/>
                <a:cs typeface="Calibri"/>
              </a:rPr>
              <a:t>was</a:t>
            </a:r>
            <a:r>
              <a:rPr lang="fi-FI" sz="2400" dirty="0">
                <a:latin typeface="Calibri"/>
                <a:cs typeface="Calibri"/>
              </a:rPr>
              <a:t> </a:t>
            </a:r>
            <a:r>
              <a:rPr lang="fi-FI" sz="2400" dirty="0" err="1">
                <a:latin typeface="Calibri"/>
                <a:cs typeface="Calibri"/>
              </a:rPr>
              <a:t>alive</a:t>
            </a:r>
            <a:r>
              <a:rPr lang="fi-FI" sz="2400" dirty="0">
                <a:latin typeface="Calibri"/>
                <a:cs typeface="Calibri"/>
              </a:rPr>
              <a:t> in 1594)</a:t>
            </a:r>
          </a:p>
        </p:txBody>
      </p:sp>
      <p:sp>
        <p:nvSpPr>
          <p:cNvPr id="4" name="Slide Number Placeholder 3"/>
          <p:cNvSpPr>
            <a:spLocks noGrp="1"/>
          </p:cNvSpPr>
          <p:nvPr>
            <p:ph type="sldNum" sz="quarter" idx="12"/>
          </p:nvPr>
        </p:nvSpPr>
        <p:spPr>
          <a:xfrm>
            <a:off x="304800" y="4705350"/>
            <a:ext cx="457200" cy="342900"/>
          </a:xfrm>
        </p:spPr>
        <p:txBody>
          <a:bodyPr/>
          <a:lstStyle/>
          <a:p>
            <a:fld id="{10F35DC5-7E65-8247-99AB-4E984F8A921E}" type="slidenum">
              <a:rPr lang="en-US" smtClean="0"/>
              <a:pPr/>
              <a:t>45</a:t>
            </a:fld>
            <a:endParaRPr lang="en-US" dirty="0"/>
          </a:p>
        </p:txBody>
      </p:sp>
    </p:spTree>
    <p:extLst>
      <p:ext uri="{BB962C8B-B14F-4D97-AF65-F5344CB8AC3E}">
        <p14:creationId xmlns:p14="http://schemas.microsoft.com/office/powerpoint/2010/main" val="2390920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0"/>
            <a:ext cx="7467600" cy="1123950"/>
          </a:xfrm>
        </p:spPr>
        <p:txBody>
          <a:bodyPr/>
          <a:lstStyle/>
          <a:p>
            <a:r>
              <a:rPr lang="fi-FI" dirty="0" err="1">
                <a:cs typeface="Calibri"/>
              </a:rPr>
              <a:t>Geospatial</a:t>
            </a:r>
            <a:r>
              <a:rPr lang="fi-FI" dirty="0">
                <a:cs typeface="Calibri"/>
              </a:rPr>
              <a:t> </a:t>
            </a:r>
            <a:r>
              <a:rPr lang="fi-FI" dirty="0" err="1">
                <a:cs typeface="Calibri"/>
              </a:rPr>
              <a:t>knowledge</a:t>
            </a:r>
            <a:br>
              <a:rPr lang="fi-FI" dirty="0">
                <a:cs typeface="Calibri"/>
              </a:rPr>
            </a:br>
            <a:r>
              <a:rPr lang="fi-FI" dirty="0">
                <a:cs typeface="Calibri"/>
              </a:rPr>
              <a:t>(</a:t>
            </a:r>
            <a:r>
              <a:rPr lang="fi-FI" dirty="0" err="1">
                <a:cs typeface="Calibri"/>
              </a:rPr>
              <a:t>containment</a:t>
            </a:r>
            <a:r>
              <a:rPr lang="fi-FI" dirty="0">
                <a:cs typeface="Calibri"/>
              </a:rPr>
              <a:t>, </a:t>
            </a:r>
            <a:r>
              <a:rPr lang="fi-FI" dirty="0" err="1">
                <a:cs typeface="Calibri"/>
              </a:rPr>
              <a:t>directionality</a:t>
            </a:r>
            <a:r>
              <a:rPr lang="fi-FI" dirty="0">
                <a:cs typeface="Calibri"/>
              </a:rPr>
              <a:t>, </a:t>
            </a:r>
            <a:r>
              <a:rPr lang="fi-FI" dirty="0" err="1">
                <a:cs typeface="Calibri"/>
              </a:rPr>
              <a:t>borders</a:t>
            </a:r>
            <a:r>
              <a:rPr lang="fi-FI" dirty="0">
                <a:cs typeface="Calibri"/>
              </a:rPr>
              <a:t>) </a:t>
            </a:r>
          </a:p>
        </p:txBody>
      </p:sp>
      <p:sp>
        <p:nvSpPr>
          <p:cNvPr id="3" name="Content Placeholder 2"/>
          <p:cNvSpPr>
            <a:spLocks noGrp="1"/>
          </p:cNvSpPr>
          <p:nvPr>
            <p:ph idx="1"/>
          </p:nvPr>
        </p:nvSpPr>
        <p:spPr>
          <a:xfrm>
            <a:off x="304800" y="1276350"/>
            <a:ext cx="8534400" cy="3333750"/>
          </a:xfrm>
        </p:spPr>
        <p:txBody>
          <a:bodyPr/>
          <a:lstStyle/>
          <a:p>
            <a:r>
              <a:rPr lang="fi-FI" dirty="0">
                <a:solidFill>
                  <a:srgbClr val="0000FF"/>
                </a:solidFill>
                <a:cs typeface="Calibri"/>
              </a:rPr>
              <a:t>Beijing</a:t>
            </a:r>
            <a:r>
              <a:rPr lang="fi-FI" dirty="0">
                <a:cs typeface="Calibri"/>
              </a:rPr>
              <a:t>  is a </a:t>
            </a:r>
            <a:r>
              <a:rPr lang="fi-FI" dirty="0" err="1">
                <a:cs typeface="Calibri"/>
              </a:rPr>
              <a:t>good</a:t>
            </a:r>
            <a:r>
              <a:rPr lang="fi-FI" dirty="0">
                <a:cs typeface="Calibri"/>
              </a:rPr>
              <a:t> </a:t>
            </a:r>
            <a:r>
              <a:rPr lang="fi-FI" dirty="0" err="1">
                <a:cs typeface="Calibri"/>
              </a:rPr>
              <a:t>answer</a:t>
            </a:r>
            <a:r>
              <a:rPr lang="fi-FI" dirty="0">
                <a:cs typeface="Calibri"/>
              </a:rPr>
              <a:t> for  </a:t>
            </a:r>
            <a:r>
              <a:rPr lang="fi-FI" dirty="0">
                <a:solidFill>
                  <a:srgbClr val="0000FF"/>
                </a:solidFill>
                <a:cs typeface="Calibri"/>
              </a:rPr>
              <a:t>”Asian city”</a:t>
            </a:r>
          </a:p>
          <a:p>
            <a:r>
              <a:rPr lang="fi-FI" dirty="0" err="1">
                <a:solidFill>
                  <a:srgbClr val="0000FF"/>
                </a:solidFill>
                <a:cs typeface="Calibri"/>
              </a:rPr>
              <a:t>California</a:t>
            </a:r>
            <a:r>
              <a:rPr lang="fi-FI" dirty="0">
                <a:cs typeface="Calibri"/>
              </a:rPr>
              <a:t>  is  </a:t>
            </a:r>
            <a:r>
              <a:rPr lang="fi-FI" dirty="0">
                <a:solidFill>
                  <a:srgbClr val="0000FF"/>
                </a:solidFill>
                <a:cs typeface="Calibri"/>
              </a:rPr>
              <a:t>”</a:t>
            </a:r>
            <a:r>
              <a:rPr lang="fi-FI" dirty="0" err="1">
                <a:solidFill>
                  <a:srgbClr val="0000FF"/>
                </a:solidFill>
                <a:cs typeface="Calibri"/>
              </a:rPr>
              <a:t>southwest</a:t>
            </a:r>
            <a:r>
              <a:rPr lang="fi-FI" dirty="0">
                <a:solidFill>
                  <a:srgbClr val="0000FF"/>
                </a:solidFill>
                <a:cs typeface="Calibri"/>
              </a:rPr>
              <a:t> of Montana”</a:t>
            </a:r>
          </a:p>
          <a:p>
            <a:r>
              <a:rPr lang="en-US" dirty="0" err="1"/>
              <a:t>geonames.org</a:t>
            </a:r>
            <a:r>
              <a:rPr lang="en-US" dirty="0"/>
              <a:t>:</a:t>
            </a:r>
          </a:p>
        </p:txBody>
      </p:sp>
      <p:sp>
        <p:nvSpPr>
          <p:cNvPr id="4" name="Slide Number Placeholder 3"/>
          <p:cNvSpPr>
            <a:spLocks noGrp="1"/>
          </p:cNvSpPr>
          <p:nvPr>
            <p:ph type="sldNum" sz="quarter" idx="12"/>
          </p:nvPr>
        </p:nvSpPr>
        <p:spPr/>
        <p:txBody>
          <a:bodyPr/>
          <a:lstStyle/>
          <a:p>
            <a:fld id="{10F35DC5-7E65-8247-99AB-4E984F8A921E}" type="slidenum">
              <a:rPr lang="en-US" smtClean="0"/>
              <a:pPr/>
              <a:t>46</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647950"/>
            <a:ext cx="6272989" cy="2429357"/>
          </a:xfrm>
          <a:prstGeom prst="rect">
            <a:avLst/>
          </a:prstGeom>
        </p:spPr>
      </p:pic>
    </p:spTree>
    <p:extLst>
      <p:ext uri="{BB962C8B-B14F-4D97-AF65-F5344CB8AC3E}">
        <p14:creationId xmlns:p14="http://schemas.microsoft.com/office/powerpoint/2010/main" val="1845873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1000"/>
            <a:ext cx="7467600" cy="742950"/>
          </a:xfrm>
        </p:spPr>
        <p:txBody>
          <a:bodyPr wrap="square" anchor="b">
            <a:normAutofit/>
          </a:bodyPr>
          <a:lstStyle/>
          <a:p>
            <a:pPr>
              <a:lnSpc>
                <a:spcPct val="90000"/>
              </a:lnSpc>
            </a:pPr>
            <a:r>
              <a:rPr lang="en-US" sz="2200"/>
              <a:t>Context and Conversation</a:t>
            </a:r>
            <a:br>
              <a:rPr lang="en-US" sz="2200"/>
            </a:br>
            <a:r>
              <a:rPr lang="en-US" sz="2200"/>
              <a:t> in Virtual Assistants like </a:t>
            </a:r>
            <a:r>
              <a:rPr lang="en-US" sz="2200" err="1"/>
              <a:t>Siri</a:t>
            </a:r>
            <a:endParaRPr lang="en-US" sz="2200"/>
          </a:p>
        </p:txBody>
      </p:sp>
      <p:sp>
        <p:nvSpPr>
          <p:cNvPr id="4" name="Slide Number Placeholder 3"/>
          <p:cNvSpPr>
            <a:spLocks noGrp="1"/>
          </p:cNvSpPr>
          <p:nvPr>
            <p:ph type="sldNum" sz="quarter" idx="12"/>
          </p:nvPr>
        </p:nvSpPr>
        <p:spPr>
          <a:xfrm>
            <a:off x="304800" y="4705350"/>
            <a:ext cx="1981200" cy="342900"/>
          </a:xfrm>
        </p:spPr>
        <p:txBody>
          <a:bodyPr wrap="square" anchor="t">
            <a:normAutofit/>
          </a:bodyPr>
          <a:lstStyle/>
          <a:p>
            <a:pPr>
              <a:spcAft>
                <a:spcPts val="600"/>
              </a:spcAft>
            </a:pPr>
            <a:fld id="{10F35DC5-7E65-8247-99AB-4E984F8A921E}" type="slidenum">
              <a:rPr lang="en-US" smtClean="0"/>
              <a:pPr>
                <a:spcAft>
                  <a:spcPts val="600"/>
                </a:spcAft>
              </a:pPr>
              <a:t>47</a:t>
            </a:fld>
            <a:endParaRPr lang="en-US"/>
          </a:p>
        </p:txBody>
      </p:sp>
      <p:graphicFrame>
        <p:nvGraphicFramePr>
          <p:cNvPr id="6" name="Content Placeholder 2">
            <a:extLst>
              <a:ext uri="{FF2B5EF4-FFF2-40B4-BE49-F238E27FC236}">
                <a16:creationId xmlns:a16="http://schemas.microsoft.com/office/drawing/2014/main" id="{35FF5FD6-2AEE-B787-C245-91881A0C52A6}"/>
              </a:ext>
            </a:extLst>
          </p:cNvPr>
          <p:cNvGraphicFramePr>
            <a:graphicFrameLocks noGrp="1"/>
          </p:cNvGraphicFramePr>
          <p:nvPr>
            <p:ph idx="1"/>
            <p:extLst>
              <p:ext uri="{D42A27DB-BD31-4B8C-83A1-F6EECF244321}">
                <p14:modId xmlns:p14="http://schemas.microsoft.com/office/powerpoint/2010/main" val="4217465084"/>
              </p:ext>
            </p:extLst>
          </p:nvPr>
        </p:nvGraphicFramePr>
        <p:xfrm>
          <a:off x="304800" y="1352550"/>
          <a:ext cx="8534400" cy="3333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9336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hat&#10;&#10;Description automatically generated">
            <a:extLst>
              <a:ext uri="{FF2B5EF4-FFF2-40B4-BE49-F238E27FC236}">
                <a16:creationId xmlns:a16="http://schemas.microsoft.com/office/drawing/2014/main" id="{DB6B5DC4-C915-ED08-69A8-739BB978AEFC}"/>
              </a:ext>
            </a:extLst>
          </p:cNvPr>
          <p:cNvPicPr>
            <a:picLocks noGrp="1" noChangeAspect="1"/>
          </p:cNvPicPr>
          <p:nvPr>
            <p:ph idx="1"/>
          </p:nvPr>
        </p:nvPicPr>
        <p:blipFill>
          <a:blip r:embed="rId3"/>
          <a:stretch>
            <a:fillRect/>
          </a:stretch>
        </p:blipFill>
        <p:spPr>
          <a:xfrm>
            <a:off x="1219200" y="742950"/>
            <a:ext cx="6172200" cy="3809999"/>
          </a:xfrm>
        </p:spPr>
      </p:pic>
      <p:sp>
        <p:nvSpPr>
          <p:cNvPr id="4" name="Slide Number Placeholder 3">
            <a:extLst>
              <a:ext uri="{FF2B5EF4-FFF2-40B4-BE49-F238E27FC236}">
                <a16:creationId xmlns:a16="http://schemas.microsoft.com/office/drawing/2014/main" id="{0636448A-D28A-F287-EAD9-83B40F2903FD}"/>
              </a:ext>
            </a:extLst>
          </p:cNvPr>
          <p:cNvSpPr>
            <a:spLocks noGrp="1"/>
          </p:cNvSpPr>
          <p:nvPr>
            <p:ph type="sldNum" sz="quarter" idx="12"/>
          </p:nvPr>
        </p:nvSpPr>
        <p:spPr/>
        <p:txBody>
          <a:bodyPr/>
          <a:lstStyle/>
          <a:p>
            <a:fld id="{10F35DC5-7E65-8247-99AB-4E984F8A921E}" type="slidenum">
              <a:rPr lang="en-US" smtClean="0"/>
              <a:pPr/>
              <a:t>5</a:t>
            </a:fld>
            <a:endParaRPr lang="en-US"/>
          </a:p>
        </p:txBody>
      </p:sp>
    </p:spTree>
    <p:extLst>
      <p:ext uri="{BB962C8B-B14F-4D97-AF65-F5344CB8AC3E}">
        <p14:creationId xmlns:p14="http://schemas.microsoft.com/office/powerpoint/2010/main" val="1319169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Wolfram Alpha</a:t>
            </a:r>
          </a:p>
        </p:txBody>
      </p:sp>
      <p:sp>
        <p:nvSpPr>
          <p:cNvPr id="4" name="Slide Number Placeholder 3"/>
          <p:cNvSpPr>
            <a:spLocks noGrp="1"/>
          </p:cNvSpPr>
          <p:nvPr>
            <p:ph type="sldNum" sz="quarter" idx="12"/>
          </p:nvPr>
        </p:nvSpPr>
        <p:spPr/>
        <p:txBody>
          <a:bodyPr/>
          <a:lstStyle/>
          <a:p>
            <a:fld id="{10F35DC5-7E65-8247-99AB-4E984F8A921E}" type="slidenum">
              <a:rPr lang="en-US" smtClean="0"/>
              <a:pPr/>
              <a:t>6</a:t>
            </a:fld>
            <a:endParaRPr lang="en-US"/>
          </a:p>
        </p:txBody>
      </p:sp>
      <p:pic>
        <p:nvPicPr>
          <p:cNvPr id="5" name="Picture 4" descr="alph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99676"/>
            <a:ext cx="7467600" cy="4645000"/>
          </a:xfrm>
          <a:prstGeom prst="rect">
            <a:avLst/>
          </a:prstGeom>
        </p:spPr>
      </p:pic>
    </p:spTree>
    <p:extLst>
      <p:ext uri="{BB962C8B-B14F-4D97-AF65-F5344CB8AC3E}">
        <p14:creationId xmlns:p14="http://schemas.microsoft.com/office/powerpoint/2010/main" val="3005754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976BC-92ED-1D00-2992-47E8489D94A0}"/>
              </a:ext>
            </a:extLst>
          </p:cNvPr>
          <p:cNvSpPr>
            <a:spLocks noGrp="1"/>
          </p:cNvSpPr>
          <p:nvPr>
            <p:ph type="title"/>
          </p:nvPr>
        </p:nvSpPr>
        <p:spPr>
          <a:xfrm>
            <a:off x="533400" y="381000"/>
            <a:ext cx="8305800" cy="742950"/>
          </a:xfrm>
        </p:spPr>
        <p:txBody>
          <a:bodyPr/>
          <a:lstStyle/>
          <a:p>
            <a:r>
              <a:rPr lang="en-US" sz="4800" dirty="0"/>
              <a:t>WHY?</a:t>
            </a:r>
          </a:p>
        </p:txBody>
      </p:sp>
      <p:sp>
        <p:nvSpPr>
          <p:cNvPr id="3" name="Content Placeholder 2">
            <a:extLst>
              <a:ext uri="{FF2B5EF4-FFF2-40B4-BE49-F238E27FC236}">
                <a16:creationId xmlns:a16="http://schemas.microsoft.com/office/drawing/2014/main" id="{2C381CD7-A617-4470-18E4-1F365C909E36}"/>
              </a:ext>
            </a:extLst>
          </p:cNvPr>
          <p:cNvSpPr>
            <a:spLocks noGrp="1"/>
          </p:cNvSpPr>
          <p:nvPr>
            <p:ph idx="1"/>
          </p:nvPr>
        </p:nvSpPr>
        <p:spPr/>
        <p:txBody>
          <a:bodyPr/>
          <a:lstStyle/>
          <a:p>
            <a:r>
              <a:rPr lang="en-US" altLang="en-US" sz="2400" dirty="0">
                <a:solidFill>
                  <a:srgbClr val="333333"/>
                </a:solidFill>
                <a:latin typeface="Verdana" panose="020B0604030504040204" pitchFamily="34" charset="0"/>
              </a:rPr>
              <a:t>“Search engines do not speak your language. They make you speak their language; a language that's strange, confusing, and includes words that no one is entirely sure of their meaning.” </a:t>
            </a:r>
          </a:p>
          <a:p>
            <a:r>
              <a:rPr lang="en-US" altLang="en-US" sz="2400" dirty="0">
                <a:solidFill>
                  <a:srgbClr val="333333"/>
                </a:solidFill>
                <a:latin typeface="Verdana" panose="020B0604030504040204" pitchFamily="34" charset="0"/>
              </a:rPr>
              <a:t>QA engines attempt to let you ask your question the way you'd normally ask it . </a:t>
            </a:r>
          </a:p>
          <a:p>
            <a:r>
              <a:rPr lang="en-US" altLang="en-US" sz="2400" dirty="0">
                <a:solidFill>
                  <a:srgbClr val="333333"/>
                </a:solidFill>
                <a:latin typeface="Verdana" panose="020B0604030504040204" pitchFamily="34" charset="0"/>
              </a:rPr>
              <a:t>Inexperienced users</a:t>
            </a:r>
          </a:p>
          <a:p>
            <a:r>
              <a:rPr lang="en-US" altLang="en-US" sz="2400" dirty="0">
                <a:solidFill>
                  <a:srgbClr val="333333"/>
                </a:solidFill>
                <a:latin typeface="Verdana" panose="020B0604030504040204" pitchFamily="34" charset="0"/>
              </a:rPr>
              <a:t>Document=Answer?</a:t>
            </a:r>
            <a:endParaRPr lang="en-US" altLang="en-US" sz="2400" dirty="0"/>
          </a:p>
          <a:p>
            <a:endParaRPr lang="en-US" dirty="0"/>
          </a:p>
        </p:txBody>
      </p:sp>
      <p:sp>
        <p:nvSpPr>
          <p:cNvPr id="4" name="Slide Number Placeholder 3">
            <a:extLst>
              <a:ext uri="{FF2B5EF4-FFF2-40B4-BE49-F238E27FC236}">
                <a16:creationId xmlns:a16="http://schemas.microsoft.com/office/drawing/2014/main" id="{14F149B9-1931-3B76-C61A-1F22B8AF2D5C}"/>
              </a:ext>
            </a:extLst>
          </p:cNvPr>
          <p:cNvSpPr>
            <a:spLocks noGrp="1"/>
          </p:cNvSpPr>
          <p:nvPr>
            <p:ph type="sldNum" sz="quarter" idx="12"/>
          </p:nvPr>
        </p:nvSpPr>
        <p:spPr/>
        <p:txBody>
          <a:bodyPr/>
          <a:lstStyle/>
          <a:p>
            <a:fld id="{10F35DC5-7E65-8247-99AB-4E984F8A921E}" type="slidenum">
              <a:rPr lang="en-US" smtClean="0"/>
              <a:pPr/>
              <a:t>7</a:t>
            </a:fld>
            <a:endParaRPr lang="en-US"/>
          </a:p>
        </p:txBody>
      </p:sp>
    </p:spTree>
    <p:extLst>
      <p:ext uri="{BB962C8B-B14F-4D97-AF65-F5344CB8AC3E}">
        <p14:creationId xmlns:p14="http://schemas.microsoft.com/office/powerpoint/2010/main" val="396089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724D0-1319-57BF-24D1-0C286AA85370}"/>
              </a:ext>
            </a:extLst>
          </p:cNvPr>
          <p:cNvSpPr>
            <a:spLocks noGrp="1"/>
          </p:cNvSpPr>
          <p:nvPr>
            <p:ph type="title"/>
          </p:nvPr>
        </p:nvSpPr>
        <p:spPr>
          <a:xfrm>
            <a:off x="1066800" y="381000"/>
            <a:ext cx="7772400" cy="742950"/>
          </a:xfrm>
        </p:spPr>
        <p:txBody>
          <a:bodyPr wrap="square" anchor="b">
            <a:normAutofit/>
          </a:bodyPr>
          <a:lstStyle/>
          <a:p>
            <a:r>
              <a:rPr lang="en-US" dirty="0"/>
              <a:t>Types of Questions in Modern Systems</a:t>
            </a:r>
          </a:p>
        </p:txBody>
      </p:sp>
      <p:pic>
        <p:nvPicPr>
          <p:cNvPr id="6" name="Content Placeholder 5" descr="A diagram of components of a system&#10;&#10;Description automatically generated">
            <a:extLst>
              <a:ext uri="{FF2B5EF4-FFF2-40B4-BE49-F238E27FC236}">
                <a16:creationId xmlns:a16="http://schemas.microsoft.com/office/drawing/2014/main" id="{F34B825D-AD7D-4E9F-6FE5-5EC643264691}"/>
              </a:ext>
            </a:extLst>
          </p:cNvPr>
          <p:cNvPicPr>
            <a:picLocks noGrp="1" noChangeAspect="1"/>
          </p:cNvPicPr>
          <p:nvPr>
            <p:ph idx="1"/>
          </p:nvPr>
        </p:nvPicPr>
        <p:blipFill>
          <a:blip r:embed="rId3"/>
          <a:stretch>
            <a:fillRect/>
          </a:stretch>
        </p:blipFill>
        <p:spPr>
          <a:xfrm>
            <a:off x="1327879" y="1242466"/>
            <a:ext cx="6601485" cy="3333750"/>
          </a:xfrm>
          <a:noFill/>
        </p:spPr>
      </p:pic>
      <p:sp>
        <p:nvSpPr>
          <p:cNvPr id="4" name="Slide Number Placeholder 3">
            <a:extLst>
              <a:ext uri="{FF2B5EF4-FFF2-40B4-BE49-F238E27FC236}">
                <a16:creationId xmlns:a16="http://schemas.microsoft.com/office/drawing/2014/main" id="{749FB896-865C-DA1C-DBCF-BBAB5E3E0049}"/>
              </a:ext>
            </a:extLst>
          </p:cNvPr>
          <p:cNvSpPr>
            <a:spLocks noGrp="1"/>
          </p:cNvSpPr>
          <p:nvPr>
            <p:ph type="sldNum" sz="quarter" idx="12"/>
          </p:nvPr>
        </p:nvSpPr>
        <p:spPr>
          <a:xfrm>
            <a:off x="304800" y="4705350"/>
            <a:ext cx="1981200" cy="342900"/>
          </a:xfrm>
        </p:spPr>
        <p:txBody>
          <a:bodyPr wrap="square" anchor="t">
            <a:normAutofit/>
          </a:bodyPr>
          <a:lstStyle/>
          <a:p>
            <a:pPr>
              <a:spcAft>
                <a:spcPts val="600"/>
              </a:spcAft>
            </a:pPr>
            <a:fld id="{10F35DC5-7E65-8247-99AB-4E984F8A921E}" type="slidenum">
              <a:rPr lang="en-US" smtClean="0"/>
              <a:pPr>
                <a:spcAft>
                  <a:spcPts val="600"/>
                </a:spcAft>
              </a:pPr>
              <a:t>8</a:t>
            </a:fld>
            <a:endParaRPr lang="en-US"/>
          </a:p>
        </p:txBody>
      </p:sp>
    </p:spTree>
    <p:extLst>
      <p:ext uri="{BB962C8B-B14F-4D97-AF65-F5344CB8AC3E}">
        <p14:creationId xmlns:p14="http://schemas.microsoft.com/office/powerpoint/2010/main" val="3213256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60" name="Slide Number Placeholder 5"/>
          <p:cNvSpPr>
            <a:spLocks noGrp="1"/>
          </p:cNvSpPr>
          <p:nvPr>
            <p:ph type="sldNum" sz="quarter" idx="4294967295"/>
          </p:nvPr>
        </p:nvSpPr>
        <p:spPr>
          <a:xfrm>
            <a:off x="152400" y="4781550"/>
            <a:ext cx="457200" cy="228600"/>
          </a:xfrm>
          <a:prstGeom prst="rect">
            <a:avLst/>
          </a:prstGeom>
          <a:noFill/>
        </p:spPr>
        <p:txBody>
          <a:bodyPr/>
          <a:lstStyle/>
          <a:p>
            <a:fld id="{D1827057-38B1-854C-9CC5-6A900D022197}" type="slidenum">
              <a:rPr lang="en-US" smtClean="0"/>
              <a:pPr/>
              <a:t>9</a:t>
            </a:fld>
            <a:endParaRPr lang="en-US" dirty="0"/>
          </a:p>
        </p:txBody>
      </p:sp>
      <p:sp>
        <p:nvSpPr>
          <p:cNvPr id="19461" name="Rectangle 2"/>
          <p:cNvSpPr>
            <a:spLocks noGrp="1" noChangeArrowheads="1"/>
          </p:cNvSpPr>
          <p:nvPr>
            <p:ph type="title"/>
          </p:nvPr>
        </p:nvSpPr>
        <p:spPr>
          <a:xfrm>
            <a:off x="1378390" y="133350"/>
            <a:ext cx="7772400" cy="857250"/>
          </a:xfrm>
        </p:spPr>
        <p:txBody>
          <a:bodyPr/>
          <a:lstStyle/>
          <a:p>
            <a:r>
              <a:rPr lang="en-US" dirty="0"/>
              <a:t>Types of Questions in Modern Systems</a:t>
            </a:r>
          </a:p>
        </p:txBody>
      </p:sp>
      <p:sp>
        <p:nvSpPr>
          <p:cNvPr id="19462" name="Rectangle 3"/>
          <p:cNvSpPr>
            <a:spLocks noGrp="1" noChangeArrowheads="1"/>
          </p:cNvSpPr>
          <p:nvPr>
            <p:ph type="body" idx="1"/>
          </p:nvPr>
        </p:nvSpPr>
        <p:spPr>
          <a:xfrm>
            <a:off x="152400" y="1352550"/>
            <a:ext cx="7620000" cy="3790950"/>
          </a:xfrm>
        </p:spPr>
        <p:txBody>
          <a:bodyPr/>
          <a:lstStyle/>
          <a:p>
            <a:pPr>
              <a:lnSpc>
                <a:spcPct val="90000"/>
              </a:lnSpc>
            </a:pPr>
            <a:r>
              <a:rPr lang="en-US" dirty="0"/>
              <a:t>Factoid questions</a:t>
            </a:r>
          </a:p>
          <a:p>
            <a:pPr lvl="1">
              <a:lnSpc>
                <a:spcPct val="90000"/>
              </a:lnSpc>
            </a:pPr>
            <a:r>
              <a:rPr lang="en-US" i="1" dirty="0"/>
              <a:t>Who wrote “The Universal Declaration of Human Rights”?</a:t>
            </a:r>
          </a:p>
          <a:p>
            <a:pPr lvl="1">
              <a:lnSpc>
                <a:spcPct val="90000"/>
              </a:lnSpc>
            </a:pPr>
            <a:r>
              <a:rPr lang="en-US" i="1" dirty="0"/>
              <a:t>How many calories are there in two slices of apple pie?</a:t>
            </a:r>
          </a:p>
          <a:p>
            <a:pPr lvl="1"/>
            <a:r>
              <a:rPr lang="en-US" i="1" dirty="0"/>
              <a:t>What is the average age of the onset of autism?</a:t>
            </a:r>
          </a:p>
          <a:p>
            <a:pPr lvl="1"/>
            <a:r>
              <a:rPr lang="en-US" i="1" dirty="0"/>
              <a:t>Where is Apple Computer based?</a:t>
            </a:r>
          </a:p>
          <a:p>
            <a:pPr>
              <a:lnSpc>
                <a:spcPct val="90000"/>
              </a:lnSpc>
            </a:pPr>
            <a:r>
              <a:rPr lang="en-US" dirty="0"/>
              <a:t>Complex (narrative) questions:</a:t>
            </a:r>
          </a:p>
          <a:p>
            <a:pPr lvl="1">
              <a:lnSpc>
                <a:spcPct val="90000"/>
              </a:lnSpc>
            </a:pPr>
            <a:r>
              <a:rPr lang="en-US" i="1" dirty="0"/>
              <a:t>In children with an acute febrile illness, what is the               efficacy of acetaminophen in reducing fever?</a:t>
            </a:r>
          </a:p>
          <a:p>
            <a:pPr lvl="1">
              <a:lnSpc>
                <a:spcPct val="90000"/>
              </a:lnSpc>
            </a:pPr>
            <a:r>
              <a:rPr lang="en-US" i="1" dirty="0"/>
              <a:t>What do scholars think about Jefferson’s position on           dealing with pirates?</a:t>
            </a:r>
          </a:p>
        </p:txBody>
      </p:sp>
    </p:spTree>
    <p:extLst>
      <p:ext uri="{BB962C8B-B14F-4D97-AF65-F5344CB8AC3E}">
        <p14:creationId xmlns:p14="http://schemas.microsoft.com/office/powerpoint/2010/main" val="94981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6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6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46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LP-jurafsky">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9525" cap="flat" cmpd="sng" algn="ctr">
          <a:noFill/>
          <a:prstDash val="solid"/>
          <a:miter lim="800000"/>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Lucida Sans" pitchFamily="-65"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lnDef>
    <a:txDef>
      <a:spPr>
        <a:noFill/>
      </a:spPr>
      <a:bodyPr wrap="square" rtlCol="0">
        <a:spAutoFit/>
      </a:bodyPr>
      <a:lstStyle>
        <a:defPPr>
          <a:defRPr sz="1800" dirty="0">
            <a:latin typeface="+mn-lt"/>
          </a:defRPr>
        </a:defPPr>
      </a:lstStyle>
    </a:tx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NLP-jurafsky.potx</Template>
  <TotalTime>22287</TotalTime>
  <Words>6122</Words>
  <Application>Microsoft Office PowerPoint</Application>
  <PresentationFormat>On-screen Show (16:9)</PresentationFormat>
  <Paragraphs>458</Paragraphs>
  <Slides>47</Slides>
  <Notes>46</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8" baseType="lpstr">
      <vt:lpstr>Arial</vt:lpstr>
      <vt:lpstr>Calibri</vt:lpstr>
      <vt:lpstr>Calibri (Body)</vt:lpstr>
      <vt:lpstr>Courier</vt:lpstr>
      <vt:lpstr>Lucida Sans</vt:lpstr>
      <vt:lpstr>Tahoma</vt:lpstr>
      <vt:lpstr>Times</vt:lpstr>
      <vt:lpstr>Verdana</vt:lpstr>
      <vt:lpstr>Wingdings</vt:lpstr>
      <vt:lpstr>NLP-jurafsky</vt:lpstr>
      <vt:lpstr>Equation</vt:lpstr>
      <vt:lpstr>Question Answering</vt:lpstr>
      <vt:lpstr>What is Question Answering? </vt:lpstr>
      <vt:lpstr>Question Answering</vt:lpstr>
      <vt:lpstr>Question Answering: IBM’s Watson</vt:lpstr>
      <vt:lpstr>PowerPoint Presentation</vt:lpstr>
      <vt:lpstr>Wolfram Alpha</vt:lpstr>
      <vt:lpstr>WHY?</vt:lpstr>
      <vt:lpstr>Types of Questions in Modern Systems</vt:lpstr>
      <vt:lpstr>Types of Questions in Modern Systems</vt:lpstr>
      <vt:lpstr>PowerPoint Presentation</vt:lpstr>
      <vt:lpstr>PowerPoint Presentation</vt:lpstr>
      <vt:lpstr>Commercial systems:  mainly factoid questions</vt:lpstr>
      <vt:lpstr>Question-Answering System </vt:lpstr>
      <vt:lpstr>Paradigms for QA</vt:lpstr>
      <vt:lpstr>Many questions can already be answered by web search</vt:lpstr>
      <vt:lpstr>IR-based Question Answering</vt:lpstr>
      <vt:lpstr>IR-based Factoid QA</vt:lpstr>
      <vt:lpstr>Knowledge-based approaches (Siri)</vt:lpstr>
      <vt:lpstr>Hybrid approaches (IBM Watson)</vt:lpstr>
      <vt:lpstr>Factoid Q/A</vt:lpstr>
      <vt:lpstr>Question Processing Things to extract from the question</vt:lpstr>
      <vt:lpstr>Question Processing     They’re the two states you could be reentering if you’re crossing Florida’s northern border</vt:lpstr>
      <vt:lpstr>Answer Type Detection: Named Entities</vt:lpstr>
      <vt:lpstr>Answer Type Taxonomy</vt:lpstr>
      <vt:lpstr>Part of Li &amp; Roth’s Answer Type Taxonomy</vt:lpstr>
      <vt:lpstr>Answer Types</vt:lpstr>
      <vt:lpstr>More Answer Types</vt:lpstr>
      <vt:lpstr>Answer types in Jeopardy</vt:lpstr>
      <vt:lpstr>Answer Type Detection</vt:lpstr>
      <vt:lpstr>Answer Type Detection</vt:lpstr>
      <vt:lpstr>Answer Type Detection</vt:lpstr>
      <vt:lpstr>Features for Answer Type Detection</vt:lpstr>
      <vt:lpstr>Factoid Q/A</vt:lpstr>
      <vt:lpstr>Keyword Selection Algorithm</vt:lpstr>
      <vt:lpstr>Choosing keywords from the query</vt:lpstr>
      <vt:lpstr>Passage Retrieval</vt:lpstr>
      <vt:lpstr>Features for Passage Ranking</vt:lpstr>
      <vt:lpstr>Answer Extraction</vt:lpstr>
      <vt:lpstr>Ranking Candidate Answers</vt:lpstr>
      <vt:lpstr>Use machine learning: Features for ranking candidate answers</vt:lpstr>
      <vt:lpstr>Candidate Answer scoring in IBM Watson</vt:lpstr>
      <vt:lpstr>Common Evaluation Metrics</vt:lpstr>
      <vt:lpstr>PowerPoint Presentation</vt:lpstr>
      <vt:lpstr>Relation Extraction</vt:lpstr>
      <vt:lpstr>Temporal Reasoning</vt:lpstr>
      <vt:lpstr>Geospatial knowledge (containment, directionality, borders) </vt:lpstr>
      <vt:lpstr>Context and Conversation  in Virtual Assistants like Siri</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Christopher Manning</dc:creator>
  <cp:lastModifiedBy>Sathvik Reddy Gutha</cp:lastModifiedBy>
  <cp:revision>488</cp:revision>
  <cp:lastPrinted>2009-04-20T16:46:08Z</cp:lastPrinted>
  <dcterms:created xsi:type="dcterms:W3CDTF">2010-04-19T15:31:24Z</dcterms:created>
  <dcterms:modified xsi:type="dcterms:W3CDTF">2024-04-14T04:37:05Z</dcterms:modified>
</cp:coreProperties>
</file>